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 id="2147484396" r:id="rId8"/>
  </p:sldMasterIdLst>
  <p:notesMasterIdLst>
    <p:notesMasterId r:id="rId90"/>
  </p:notesMasterIdLst>
  <p:handoutMasterIdLst>
    <p:handoutMasterId r:id="rId91"/>
  </p:handoutMasterIdLst>
  <p:sldIdLst>
    <p:sldId id="287" r:id="rId9"/>
    <p:sldId id="290" r:id="rId10"/>
    <p:sldId id="289" r:id="rId11"/>
    <p:sldId id="258" r:id="rId12"/>
    <p:sldId id="260" r:id="rId13"/>
    <p:sldId id="261" r:id="rId14"/>
    <p:sldId id="262" r:id="rId15"/>
    <p:sldId id="263" r:id="rId16"/>
    <p:sldId id="264" r:id="rId17"/>
    <p:sldId id="265" r:id="rId18"/>
    <p:sldId id="266" r:id="rId19"/>
    <p:sldId id="267" r:id="rId20"/>
    <p:sldId id="268" r:id="rId21"/>
    <p:sldId id="288" r:id="rId22"/>
    <p:sldId id="271" r:id="rId23"/>
    <p:sldId id="272" r:id="rId24"/>
    <p:sldId id="273" r:id="rId25"/>
    <p:sldId id="275" r:id="rId26"/>
    <p:sldId id="276" r:id="rId27"/>
    <p:sldId id="278" r:id="rId28"/>
    <p:sldId id="279" r:id="rId29"/>
    <p:sldId id="281" r:id="rId30"/>
    <p:sldId id="291" r:id="rId31"/>
    <p:sldId id="292" r:id="rId32"/>
    <p:sldId id="293" r:id="rId33"/>
    <p:sldId id="294" r:id="rId34"/>
    <p:sldId id="295" r:id="rId35"/>
    <p:sldId id="296" r:id="rId36"/>
    <p:sldId id="298" r:id="rId37"/>
    <p:sldId id="300" r:id="rId38"/>
    <p:sldId id="301" r:id="rId39"/>
    <p:sldId id="302" r:id="rId40"/>
    <p:sldId id="304" r:id="rId41"/>
    <p:sldId id="305" r:id="rId42"/>
    <p:sldId id="306" r:id="rId43"/>
    <p:sldId id="308" r:id="rId44"/>
    <p:sldId id="309" r:id="rId45"/>
    <p:sldId id="310" r:id="rId46"/>
    <p:sldId id="311" r:id="rId47"/>
    <p:sldId id="312" r:id="rId48"/>
    <p:sldId id="313" r:id="rId49"/>
    <p:sldId id="314" r:id="rId50"/>
    <p:sldId id="358" r:id="rId51"/>
    <p:sldId id="315" r:id="rId52"/>
    <p:sldId id="316" r:id="rId53"/>
    <p:sldId id="317" r:id="rId54"/>
    <p:sldId id="318" r:id="rId55"/>
    <p:sldId id="319" r:id="rId56"/>
    <p:sldId id="320" r:id="rId57"/>
    <p:sldId id="322" r:id="rId58"/>
    <p:sldId id="323" r:id="rId59"/>
    <p:sldId id="324" r:id="rId60"/>
    <p:sldId id="325" r:id="rId61"/>
    <p:sldId id="327" r:id="rId62"/>
    <p:sldId id="328" r:id="rId63"/>
    <p:sldId id="329" r:id="rId64"/>
    <p:sldId id="330" r:id="rId65"/>
    <p:sldId id="331" r:id="rId66"/>
    <p:sldId id="332" r:id="rId67"/>
    <p:sldId id="333" r:id="rId68"/>
    <p:sldId id="334" r:id="rId69"/>
    <p:sldId id="335" r:id="rId70"/>
    <p:sldId id="337" r:id="rId71"/>
    <p:sldId id="338" r:id="rId72"/>
    <p:sldId id="339" r:id="rId73"/>
    <p:sldId id="340" r:id="rId74"/>
    <p:sldId id="341" r:id="rId75"/>
    <p:sldId id="342" r:id="rId76"/>
    <p:sldId id="343" r:id="rId77"/>
    <p:sldId id="344" r:id="rId78"/>
    <p:sldId id="345" r:id="rId79"/>
    <p:sldId id="346" r:id="rId80"/>
    <p:sldId id="348" r:id="rId81"/>
    <p:sldId id="349" r:id="rId82"/>
    <p:sldId id="350" r:id="rId83"/>
    <p:sldId id="351" r:id="rId84"/>
    <p:sldId id="353" r:id="rId85"/>
    <p:sldId id="354" r:id="rId86"/>
    <p:sldId id="355" r:id="rId87"/>
    <p:sldId id="356" r:id="rId88"/>
    <p:sldId id="357" r:id="rId8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Chris Anderson (ZUMO)" initials="CA(" lastIdx="7" clrIdx="4">
    <p:extLst>
      <p:ext uri="{19B8F6BF-5375-455C-9EA6-DF929625EA0E}">
        <p15:presenceInfo xmlns:p15="http://schemas.microsoft.com/office/powerpoint/2012/main" userId="S-1-5-21-2127521184-1604012920-1887927527-12035689"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3" autoAdjust="0"/>
    <p:restoredTop sz="93001" autoAdjust="0"/>
  </p:normalViewPr>
  <p:slideViewPr>
    <p:cSldViewPr>
      <p:cViewPr varScale="1">
        <p:scale>
          <a:sx n="112" d="100"/>
          <a:sy n="112" d="100"/>
        </p:scale>
        <p:origin x="126" y="10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33" d="100"/>
        <a:sy n="33"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5/6/2016 1:16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5/6/2016 1:16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7423DD9-9FAA-4E5C-9C42-D97D3884AEB6}" type="slidenum">
              <a:rPr lang="zh-TW" altLang="en-US" smtClean="0"/>
              <a:t>1</a:t>
            </a:fld>
            <a:endParaRPr lang="zh-TW" altLang="en-US"/>
          </a:p>
        </p:txBody>
      </p:sp>
    </p:spTree>
    <p:extLst>
      <p:ext uri="{BB962C8B-B14F-4D97-AF65-F5344CB8AC3E}">
        <p14:creationId xmlns:p14="http://schemas.microsoft.com/office/powerpoint/2010/main" val="1980827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434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4315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9682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273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622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614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28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3472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01F18-C7BD-4C07-B05C-F9BF48195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6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104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070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8290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657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9015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2784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B8D855-1CBE-4182-A8D9-BD2C59531E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113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B8D855-1CBE-4182-A8D9-BD2C59531E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99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2155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114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7832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654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61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4485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5611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7559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8" name="Date Placeholder 7"/>
          <p:cNvSpPr>
            <a:spLocks noGrp="1"/>
          </p:cNvSpPr>
          <p:nvPr>
            <p:ph type="dt"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F65F908-EBA9-4D4D-8069-5CEC18C6E6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endParaRPr>
          </a:p>
        </p:txBody>
      </p:sp>
      <p:sp>
        <p:nvSpPr>
          <p:cNvPr id="9" name="Footer Placeholder 8"/>
          <p:cNvSpPr>
            <a:spLocks noGrp="1"/>
          </p:cNvSpPr>
          <p:nvPr>
            <p:ph type="ftr" sz="quarter" idx="11"/>
          </p:nvPr>
        </p:nvSpPr>
        <p:spPr/>
        <p:txBody>
          <a:bodyPr/>
          <a:lstStyle/>
          <a:p>
            <a:pPr marL="571433"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Segoe UI" pitchFamily="34" charset="0"/>
              </a:rPr>
              <a:t>© 2012 Microsoft Corporation. All rights reserved. Microsoft, Windows, and other product names are or may be registered trademarks and/or trademarks in the U.S. and/or other countries.</a:t>
            </a:r>
          </a:p>
          <a:p>
            <a:pPr marL="571433" marR="0" lvl="0" indent="0" algn="l" defTabSz="9139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mn-ea"/>
              <a:cs typeface="Segoe UI" pitchFamily="34" charset="0"/>
            </a:endParaRPr>
          </a:p>
        </p:txBody>
      </p:sp>
      <p:sp>
        <p:nvSpPr>
          <p:cNvPr id="10" name="Slide Number Placeholder 9"/>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11" name="Header Placeholder 10"/>
          <p:cNvSpPr>
            <a:spLocks noGrp="1"/>
          </p:cNvSpPr>
          <p:nvPr>
            <p:ph type="hdr" sz="quarter" idx="13"/>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itchFamily="34" charset="0"/>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825854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1657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912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5554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20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051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479F4C87-FB7D-43F3-B88E-0454CBFB0A9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390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607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15750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7464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707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1503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2706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032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4104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138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088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5/6/2016 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7706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2439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8"/>
            <a:ext cx="10445796" cy="1017048"/>
          </a:xfrm>
        </p:spPr>
        <p:txBody>
          <a:bodyPr anchor="b" anchorCtr="0"/>
          <a:lstStyle>
            <a:lvl1pPr>
              <a:defRPr sz="7343" spc="-154" baseline="0"/>
            </a:lvl1pPr>
          </a:lstStyle>
          <a:p>
            <a:r>
              <a:rPr lang="en-US" dirty="0"/>
              <a:t>Click to edit title style</a:t>
            </a:r>
          </a:p>
        </p:txBody>
      </p:sp>
      <p:sp>
        <p:nvSpPr>
          <p:cNvPr id="5" name="Text Placeholder 4"/>
          <p:cNvSpPr>
            <a:spLocks noGrp="1"/>
          </p:cNvSpPr>
          <p:nvPr>
            <p:ph type="body" sz="quarter" idx="12" hasCustomPrompt="1"/>
          </p:nvPr>
        </p:nvSpPr>
        <p:spPr>
          <a:xfrm>
            <a:off x="998579" y="3494027"/>
            <a:ext cx="10445796" cy="508525"/>
          </a:xfrm>
        </p:spPr>
        <p:txBody>
          <a:bodyPr>
            <a:noAutofit/>
          </a:bodyPr>
          <a:lstStyle>
            <a:lvl1pPr marL="0" indent="0">
              <a:spcBef>
                <a:spcPts val="0"/>
              </a:spcBef>
              <a:buNone/>
              <a:defRPr spc="-72"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981097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8"/>
            <a:ext cx="10445796" cy="1017048"/>
          </a:xfrm>
        </p:spPr>
        <p:txBody>
          <a:bodyPr anchor="b" anchorCtr="0"/>
          <a:lstStyle>
            <a:lvl1pPr>
              <a:defRPr sz="7343" spc="-154" baseline="0"/>
            </a:lvl1pPr>
          </a:lstStyle>
          <a:p>
            <a:r>
              <a:rPr lang="en-US" dirty="0"/>
              <a:t>Click to edit title style</a:t>
            </a:r>
          </a:p>
        </p:txBody>
      </p:sp>
      <p:sp>
        <p:nvSpPr>
          <p:cNvPr id="5" name="Text Placeholder 4"/>
          <p:cNvSpPr>
            <a:spLocks noGrp="1"/>
          </p:cNvSpPr>
          <p:nvPr>
            <p:ph type="body" sz="quarter" idx="12" hasCustomPrompt="1"/>
          </p:nvPr>
        </p:nvSpPr>
        <p:spPr>
          <a:xfrm>
            <a:off x="998579" y="3494027"/>
            <a:ext cx="10445796" cy="508525"/>
          </a:xfrm>
        </p:spPr>
        <p:txBody>
          <a:bodyPr>
            <a:noAutofit/>
          </a:bodyPr>
          <a:lstStyle>
            <a:lvl1pPr marL="0" indent="0">
              <a:spcBef>
                <a:spcPts val="0"/>
              </a:spcBef>
              <a:buNone/>
              <a:defRPr spc="-72"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813114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8"/>
            <a:ext cx="10445796" cy="1017048"/>
          </a:xfrm>
        </p:spPr>
        <p:txBody>
          <a:bodyPr anchor="b" anchorCtr="0"/>
          <a:lstStyle>
            <a:lvl1pPr>
              <a:defRPr sz="7343" spc="-154" baseline="0"/>
            </a:lvl1pPr>
          </a:lstStyle>
          <a:p>
            <a:r>
              <a:rPr lang="en-US" dirty="0"/>
              <a:t>Click to edit title style</a:t>
            </a:r>
          </a:p>
        </p:txBody>
      </p:sp>
      <p:sp>
        <p:nvSpPr>
          <p:cNvPr id="5" name="Text Placeholder 4"/>
          <p:cNvSpPr>
            <a:spLocks noGrp="1"/>
          </p:cNvSpPr>
          <p:nvPr>
            <p:ph type="body" sz="quarter" idx="12" hasCustomPrompt="1"/>
          </p:nvPr>
        </p:nvSpPr>
        <p:spPr>
          <a:xfrm>
            <a:off x="998579" y="3494027"/>
            <a:ext cx="10445796" cy="508525"/>
          </a:xfrm>
        </p:spPr>
        <p:txBody>
          <a:bodyPr>
            <a:noAutofit/>
          </a:bodyPr>
          <a:lstStyle>
            <a:lvl1pPr marL="0" indent="0">
              <a:spcBef>
                <a:spcPts val="0"/>
              </a:spcBef>
              <a:buNone/>
              <a:defRPr spc="-72"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48081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8"/>
            <a:ext cx="11375536" cy="1243058"/>
          </a:xfrm>
        </p:spPr>
        <p:txBody>
          <a:bodyPr anchor="b" anchorCtr="0"/>
          <a:lstStyle>
            <a:lvl1pPr>
              <a:defRPr sz="8975" spc="-306"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90528927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8"/>
            <a:ext cx="11375536" cy="1243058"/>
          </a:xfrm>
        </p:spPr>
        <p:txBody>
          <a:bodyPr anchor="b" anchorCtr="0"/>
          <a:lstStyle>
            <a:lvl1pPr>
              <a:defRPr sz="8975" spc="-306"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02048302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8"/>
            <a:ext cx="11375536" cy="1243058"/>
          </a:xfrm>
        </p:spPr>
        <p:txBody>
          <a:bodyPr anchor="b" anchorCtr="0"/>
          <a:lstStyle>
            <a:lvl1pPr>
              <a:defRPr sz="8975" spc="-306"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47464347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73"/>
            <a:ext cx="10445796" cy="470856"/>
          </a:xfrm>
        </p:spPr>
        <p:txBody>
          <a:bodyPr>
            <a:noAutofit/>
          </a:bodyPr>
          <a:lstStyle>
            <a:lvl1pPr marL="0" indent="0" algn="l">
              <a:lnSpc>
                <a:spcPct val="90000"/>
              </a:lnSpc>
              <a:spcBef>
                <a:spcPts val="0"/>
              </a:spcBef>
              <a:buNone/>
              <a:defRPr lang="en-US" sz="3672" kern="1200" spc="-72" baseline="0" dirty="0">
                <a:gradFill>
                  <a:gsLst>
                    <a:gs pos="2083">
                      <a:schemeClr val="tx1"/>
                    </a:gs>
                    <a:gs pos="99000">
                      <a:schemeClr val="tx1"/>
                    </a:gs>
                  </a:gsLst>
                  <a:lin ang="5400000" scaled="0"/>
                </a:gradFill>
                <a:latin typeface="+mj-lt"/>
                <a:ea typeface="+mn-ea"/>
                <a:cs typeface="+mn-cs"/>
              </a:defRPr>
            </a:lvl1pPr>
            <a:lvl2pPr marL="466241" indent="0" algn="ctr">
              <a:buNone/>
              <a:defRPr>
                <a:solidFill>
                  <a:schemeClr val="tx1">
                    <a:tint val="75000"/>
                  </a:schemeClr>
                </a:solidFill>
              </a:defRPr>
            </a:lvl2pPr>
            <a:lvl3pPr marL="932481" indent="0" algn="ctr">
              <a:buNone/>
              <a:defRPr>
                <a:solidFill>
                  <a:schemeClr val="tx1">
                    <a:tint val="75000"/>
                  </a:schemeClr>
                </a:solidFill>
              </a:defRPr>
            </a:lvl3pPr>
            <a:lvl4pPr marL="1398722" indent="0" algn="ctr">
              <a:buNone/>
              <a:defRPr>
                <a:solidFill>
                  <a:schemeClr val="tx1">
                    <a:tint val="75000"/>
                  </a:schemeClr>
                </a:solidFill>
              </a:defRPr>
            </a:lvl4pPr>
            <a:lvl5pPr marL="1864964" indent="0" algn="ctr">
              <a:buNone/>
              <a:defRPr>
                <a:solidFill>
                  <a:schemeClr val="tx1">
                    <a:tint val="75000"/>
                  </a:schemeClr>
                </a:solidFill>
              </a:defRPr>
            </a:lvl5pPr>
            <a:lvl6pPr marL="2331203" indent="0" algn="ctr">
              <a:buNone/>
              <a:defRPr>
                <a:solidFill>
                  <a:schemeClr val="tx1">
                    <a:tint val="75000"/>
                  </a:schemeClr>
                </a:solidFill>
              </a:defRPr>
            </a:lvl6pPr>
            <a:lvl7pPr marL="2797444" indent="0" algn="ctr">
              <a:buNone/>
              <a:defRPr>
                <a:solidFill>
                  <a:schemeClr val="tx1">
                    <a:tint val="75000"/>
                  </a:schemeClr>
                </a:solidFill>
              </a:defRPr>
            </a:lvl7pPr>
            <a:lvl8pPr marL="3263685" indent="0" algn="ctr">
              <a:buNone/>
              <a:defRPr>
                <a:solidFill>
                  <a:schemeClr val="tx1">
                    <a:tint val="75000"/>
                  </a:schemeClr>
                </a:solidFill>
              </a:defRPr>
            </a:lvl8pPr>
            <a:lvl9pPr marL="3729925" indent="0" algn="ctr">
              <a:buNone/>
              <a:defRPr>
                <a:solidFill>
                  <a:schemeClr val="tx1">
                    <a:tint val="75000"/>
                  </a:schemeClr>
                </a:solidFill>
              </a:defRPr>
            </a:lvl9pPr>
          </a:lstStyle>
          <a:p>
            <a:pPr marL="0" marR="0" lvl="0" indent="0" algn="l" defTabSz="932481"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96150" y="2794219"/>
            <a:ext cx="10450657"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102" y="1471921"/>
            <a:ext cx="10445796" cy="932293"/>
          </a:xfrm>
        </p:spPr>
        <p:txBody>
          <a:bodyPr wrap="square" anchor="ctr">
            <a:noAutofit/>
          </a:bodyPr>
          <a:lstStyle>
            <a:lvl1pPr marL="0" indent="0">
              <a:buNone/>
              <a:defRPr sz="6833" spc="-154"/>
            </a:lvl1pPr>
          </a:lstStyle>
          <a:p>
            <a:pPr lvl="0"/>
            <a:r>
              <a:rPr lang="en-US" dirty="0"/>
              <a:t>Click to edit Master text styles</a:t>
            </a:r>
          </a:p>
        </p:txBody>
      </p:sp>
    </p:spTree>
    <p:extLst>
      <p:ext uri="{BB962C8B-B14F-4D97-AF65-F5344CB8AC3E}">
        <p14:creationId xmlns:p14="http://schemas.microsoft.com/office/powerpoint/2010/main" val="3080920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73"/>
            <a:ext cx="10445796" cy="470856"/>
          </a:xfrm>
        </p:spPr>
        <p:txBody>
          <a:bodyPr>
            <a:noAutofit/>
          </a:bodyPr>
          <a:lstStyle>
            <a:lvl1pPr marL="0" indent="0" algn="l">
              <a:lnSpc>
                <a:spcPct val="90000"/>
              </a:lnSpc>
              <a:spcBef>
                <a:spcPts val="0"/>
              </a:spcBef>
              <a:buNone/>
              <a:defRPr lang="en-US" sz="3672" kern="1200" spc="-72" baseline="0" dirty="0">
                <a:gradFill>
                  <a:gsLst>
                    <a:gs pos="2083">
                      <a:schemeClr val="tx1"/>
                    </a:gs>
                    <a:gs pos="99000">
                      <a:schemeClr val="tx1"/>
                    </a:gs>
                  </a:gsLst>
                  <a:lin ang="5400000" scaled="0"/>
                </a:gradFill>
                <a:latin typeface="+mj-lt"/>
                <a:ea typeface="+mn-ea"/>
                <a:cs typeface="+mn-cs"/>
              </a:defRPr>
            </a:lvl1pPr>
            <a:lvl2pPr marL="466241" indent="0" algn="ctr">
              <a:buNone/>
              <a:defRPr>
                <a:solidFill>
                  <a:schemeClr val="tx1">
                    <a:tint val="75000"/>
                  </a:schemeClr>
                </a:solidFill>
              </a:defRPr>
            </a:lvl2pPr>
            <a:lvl3pPr marL="932481" indent="0" algn="ctr">
              <a:buNone/>
              <a:defRPr>
                <a:solidFill>
                  <a:schemeClr val="tx1">
                    <a:tint val="75000"/>
                  </a:schemeClr>
                </a:solidFill>
              </a:defRPr>
            </a:lvl3pPr>
            <a:lvl4pPr marL="1398722" indent="0" algn="ctr">
              <a:buNone/>
              <a:defRPr>
                <a:solidFill>
                  <a:schemeClr val="tx1">
                    <a:tint val="75000"/>
                  </a:schemeClr>
                </a:solidFill>
              </a:defRPr>
            </a:lvl4pPr>
            <a:lvl5pPr marL="1864964" indent="0" algn="ctr">
              <a:buNone/>
              <a:defRPr>
                <a:solidFill>
                  <a:schemeClr val="tx1">
                    <a:tint val="75000"/>
                  </a:schemeClr>
                </a:solidFill>
              </a:defRPr>
            </a:lvl5pPr>
            <a:lvl6pPr marL="2331203" indent="0" algn="ctr">
              <a:buNone/>
              <a:defRPr>
                <a:solidFill>
                  <a:schemeClr val="tx1">
                    <a:tint val="75000"/>
                  </a:schemeClr>
                </a:solidFill>
              </a:defRPr>
            </a:lvl6pPr>
            <a:lvl7pPr marL="2797444" indent="0" algn="ctr">
              <a:buNone/>
              <a:defRPr>
                <a:solidFill>
                  <a:schemeClr val="tx1">
                    <a:tint val="75000"/>
                  </a:schemeClr>
                </a:solidFill>
              </a:defRPr>
            </a:lvl7pPr>
            <a:lvl8pPr marL="3263685" indent="0" algn="ctr">
              <a:buNone/>
              <a:defRPr>
                <a:solidFill>
                  <a:schemeClr val="tx1">
                    <a:tint val="75000"/>
                  </a:schemeClr>
                </a:solidFill>
              </a:defRPr>
            </a:lvl8pPr>
            <a:lvl9pPr marL="3729925" indent="0" algn="ctr">
              <a:buNone/>
              <a:defRPr>
                <a:solidFill>
                  <a:schemeClr val="tx1">
                    <a:tint val="75000"/>
                  </a:schemeClr>
                </a:solidFill>
              </a:defRPr>
            </a:lvl9pPr>
          </a:lstStyle>
          <a:p>
            <a:pPr marL="0" marR="0" lvl="0" indent="0" algn="l" defTabSz="932481"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96150" y="2794219"/>
            <a:ext cx="10450657"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102" y="1471921"/>
            <a:ext cx="10445796" cy="932293"/>
          </a:xfrm>
        </p:spPr>
        <p:txBody>
          <a:bodyPr wrap="square" anchor="ctr">
            <a:noAutofit/>
          </a:bodyPr>
          <a:lstStyle>
            <a:lvl1pPr marL="0" indent="0">
              <a:buNone/>
              <a:defRPr sz="6833" spc="-154"/>
            </a:lvl1pPr>
          </a:lstStyle>
          <a:p>
            <a:pPr lvl="0"/>
            <a:r>
              <a:rPr lang="en-US" dirty="0"/>
              <a:t>Click to edit Master text styles</a:t>
            </a:r>
          </a:p>
        </p:txBody>
      </p:sp>
    </p:spTree>
    <p:extLst>
      <p:ext uri="{BB962C8B-B14F-4D97-AF65-F5344CB8AC3E}">
        <p14:creationId xmlns:p14="http://schemas.microsoft.com/office/powerpoint/2010/main" val="3495598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73"/>
            <a:ext cx="10445796" cy="470856"/>
          </a:xfrm>
        </p:spPr>
        <p:txBody>
          <a:bodyPr>
            <a:noAutofit/>
          </a:bodyPr>
          <a:lstStyle>
            <a:lvl1pPr marL="0" indent="0" algn="l">
              <a:lnSpc>
                <a:spcPct val="90000"/>
              </a:lnSpc>
              <a:spcBef>
                <a:spcPts val="0"/>
              </a:spcBef>
              <a:buNone/>
              <a:defRPr lang="en-US" sz="3672" kern="1200" spc="-72" baseline="0" dirty="0">
                <a:gradFill>
                  <a:gsLst>
                    <a:gs pos="2083">
                      <a:schemeClr val="tx1"/>
                    </a:gs>
                    <a:gs pos="99000">
                      <a:schemeClr val="tx1"/>
                    </a:gs>
                  </a:gsLst>
                  <a:lin ang="5400000" scaled="0"/>
                </a:gradFill>
                <a:latin typeface="+mj-lt"/>
                <a:ea typeface="+mn-ea"/>
                <a:cs typeface="+mn-cs"/>
              </a:defRPr>
            </a:lvl1pPr>
            <a:lvl2pPr marL="466241" indent="0" algn="ctr">
              <a:buNone/>
              <a:defRPr>
                <a:solidFill>
                  <a:schemeClr val="tx1">
                    <a:tint val="75000"/>
                  </a:schemeClr>
                </a:solidFill>
              </a:defRPr>
            </a:lvl2pPr>
            <a:lvl3pPr marL="932481" indent="0" algn="ctr">
              <a:buNone/>
              <a:defRPr>
                <a:solidFill>
                  <a:schemeClr val="tx1">
                    <a:tint val="75000"/>
                  </a:schemeClr>
                </a:solidFill>
              </a:defRPr>
            </a:lvl3pPr>
            <a:lvl4pPr marL="1398722" indent="0" algn="ctr">
              <a:buNone/>
              <a:defRPr>
                <a:solidFill>
                  <a:schemeClr val="tx1">
                    <a:tint val="75000"/>
                  </a:schemeClr>
                </a:solidFill>
              </a:defRPr>
            </a:lvl4pPr>
            <a:lvl5pPr marL="1864964" indent="0" algn="ctr">
              <a:buNone/>
              <a:defRPr>
                <a:solidFill>
                  <a:schemeClr val="tx1">
                    <a:tint val="75000"/>
                  </a:schemeClr>
                </a:solidFill>
              </a:defRPr>
            </a:lvl5pPr>
            <a:lvl6pPr marL="2331203" indent="0" algn="ctr">
              <a:buNone/>
              <a:defRPr>
                <a:solidFill>
                  <a:schemeClr val="tx1">
                    <a:tint val="75000"/>
                  </a:schemeClr>
                </a:solidFill>
              </a:defRPr>
            </a:lvl6pPr>
            <a:lvl7pPr marL="2797444" indent="0" algn="ctr">
              <a:buNone/>
              <a:defRPr>
                <a:solidFill>
                  <a:schemeClr val="tx1">
                    <a:tint val="75000"/>
                  </a:schemeClr>
                </a:solidFill>
              </a:defRPr>
            </a:lvl7pPr>
            <a:lvl8pPr marL="3263685" indent="0" algn="ctr">
              <a:buNone/>
              <a:defRPr>
                <a:solidFill>
                  <a:schemeClr val="tx1">
                    <a:tint val="75000"/>
                  </a:schemeClr>
                </a:solidFill>
              </a:defRPr>
            </a:lvl8pPr>
            <a:lvl9pPr marL="3729925" indent="0" algn="ctr">
              <a:buNone/>
              <a:defRPr>
                <a:solidFill>
                  <a:schemeClr val="tx1">
                    <a:tint val="75000"/>
                  </a:schemeClr>
                </a:solidFill>
              </a:defRPr>
            </a:lvl9pPr>
          </a:lstStyle>
          <a:p>
            <a:pPr marL="0" marR="0" lvl="0" indent="0" algn="l" defTabSz="932481"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96150" y="2794219"/>
            <a:ext cx="10450657"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85672" y="1471921"/>
            <a:ext cx="10453039" cy="932293"/>
          </a:xfrm>
        </p:spPr>
        <p:txBody>
          <a:bodyPr wrap="square" anchor="ctr">
            <a:noAutofit/>
          </a:bodyPr>
          <a:lstStyle>
            <a:lvl1pPr marL="0" indent="0">
              <a:buNone/>
              <a:defRPr sz="6833" spc="-154"/>
            </a:lvl1pPr>
          </a:lstStyle>
          <a:p>
            <a:pPr lvl="0"/>
            <a:r>
              <a:rPr lang="en-US" dirty="0"/>
              <a:t>Click to edit Master text styles</a:t>
            </a:r>
          </a:p>
        </p:txBody>
      </p:sp>
    </p:spTree>
    <p:extLst>
      <p:ext uri="{BB962C8B-B14F-4D97-AF65-F5344CB8AC3E}">
        <p14:creationId xmlns:p14="http://schemas.microsoft.com/office/powerpoint/2010/main" val="2684085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940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66553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7617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標題投影片">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
        <p:nvSpPr>
          <p:cNvPr id="10" name="直角三角形 9"/>
          <p:cNvSpPr/>
          <p:nvPr/>
        </p:nvSpPr>
        <p:spPr>
          <a:xfrm>
            <a:off x="-1" y="4756998"/>
            <a:ext cx="1244611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2448"/>
          </a:p>
        </p:txBody>
      </p:sp>
      <p:sp>
        <p:nvSpPr>
          <p:cNvPr id="9" name="標題 8"/>
          <p:cNvSpPr>
            <a:spLocks noGrp="1"/>
          </p:cNvSpPr>
          <p:nvPr>
            <p:ph type="ctrTitle"/>
          </p:nvPr>
        </p:nvSpPr>
        <p:spPr>
          <a:xfrm>
            <a:off x="2526134" y="2234354"/>
            <a:ext cx="8977606" cy="1419325"/>
          </a:xfrm>
        </p:spPr>
        <p:txBody>
          <a:bodyPr vert="horz" anchor="b">
            <a:normAutofit/>
            <a:scene3d>
              <a:camera prst="orthographicFront"/>
              <a:lightRig rig="soft" dir="t"/>
            </a:scene3d>
            <a:sp3d prstMaterial="softEdge">
              <a:bevelT w="25400" h="25400"/>
            </a:sp3d>
          </a:bodyPr>
          <a:lstStyle>
            <a:lvl1pPr algn="r">
              <a:defRPr sz="6527" b="1">
                <a:solidFill>
                  <a:schemeClr val="tx2"/>
                </a:solidFill>
                <a:effectLst>
                  <a:outerShdw blurRad="31750" dist="25400" dir="5400000" algn="tl" rotWithShape="0">
                    <a:srgbClr val="000000">
                      <a:alpha val="25000"/>
                    </a:srgbClr>
                  </a:outerShdw>
                </a:effectLst>
              </a:defRPr>
            </a:lvl1pPr>
            <a:extLst/>
          </a:lstStyle>
          <a:p>
            <a:r>
              <a:rPr kumimoji="0" lang="zh-TW" altLang="en-US"/>
              <a:t>按一下以編輯母片標題樣式</a:t>
            </a:r>
            <a:endParaRPr kumimoji="0" lang="en-US" dirty="0"/>
          </a:p>
        </p:txBody>
      </p:sp>
      <p:sp>
        <p:nvSpPr>
          <p:cNvPr id="17" name="副標題 16"/>
          <p:cNvSpPr>
            <a:spLocks noGrp="1"/>
          </p:cNvSpPr>
          <p:nvPr>
            <p:ph type="subTitle" idx="1"/>
          </p:nvPr>
        </p:nvSpPr>
        <p:spPr>
          <a:xfrm>
            <a:off x="2526134" y="3683505"/>
            <a:ext cx="8977606" cy="738664"/>
          </a:xfrm>
        </p:spPr>
        <p:txBody>
          <a:bodyPr lIns="45720" rIns="45720"/>
          <a:lstStyle>
            <a:lvl1pPr marL="0" marR="87040" indent="0" algn="r">
              <a:buNone/>
              <a:defRPr>
                <a:solidFill>
                  <a:schemeClr val="tx2"/>
                </a:solidFill>
              </a:defRPr>
            </a:lvl1pPr>
            <a:lvl2pPr marL="621716" indent="0" algn="ctr">
              <a:buNone/>
            </a:lvl2pPr>
            <a:lvl3pPr marL="1243431" indent="0" algn="ctr">
              <a:buNone/>
            </a:lvl3pPr>
            <a:lvl4pPr marL="1865146" indent="0" algn="ctr">
              <a:buNone/>
            </a:lvl4pPr>
            <a:lvl5pPr marL="2486862" indent="0" algn="ctr">
              <a:buNone/>
            </a:lvl5pPr>
            <a:lvl6pPr marL="3108578" indent="0" algn="ctr">
              <a:buNone/>
            </a:lvl6pPr>
            <a:lvl7pPr marL="3730293" indent="0" algn="ctr">
              <a:buNone/>
            </a:lvl7pPr>
            <a:lvl8pPr marL="4352008" indent="0" algn="ctr">
              <a:buNone/>
            </a:lvl8pPr>
            <a:lvl9pPr marL="4973724" indent="0" algn="ctr">
              <a:buNone/>
            </a:lvl9pPr>
            <a:extLst/>
          </a:lstStyle>
          <a:p>
            <a:r>
              <a:rPr kumimoji="0" lang="zh-TW" altLang="en-US"/>
              <a:t>按一下以編輯母片副標題樣式</a:t>
            </a:r>
            <a:endParaRPr kumimoji="0" lang="en-US" dirty="0"/>
          </a:p>
        </p:txBody>
      </p:sp>
      <p:sp>
        <p:nvSpPr>
          <p:cNvPr id="30" name="日期版面配置區 29"/>
          <p:cNvSpPr>
            <a:spLocks noGrp="1"/>
          </p:cNvSpPr>
          <p:nvPr>
            <p:ph type="dt" sz="half" idx="10"/>
          </p:nvPr>
        </p:nvSpPr>
        <p:spPr/>
        <p:txBody>
          <a:bodyPr/>
          <a:lstStyle>
            <a:lvl1pPr>
              <a:defRPr>
                <a:solidFill>
                  <a:srgbClr val="FFFFFF"/>
                </a:solidFill>
              </a:defRPr>
            </a:lvl1pPr>
            <a:extLst/>
          </a:lstStyle>
          <a:p>
            <a:fld id="{AE350027-9449-46A0-AEA1-6ECA9D58FDE2}" type="datetimeFigureOut">
              <a:rPr lang="zh-TW" altLang="en-US" smtClean="0"/>
              <a:t>2016/5/6</a:t>
            </a:fld>
            <a:endParaRPr lang="zh-TW" altLang="en-US"/>
          </a:p>
        </p:txBody>
      </p:sp>
      <p:sp>
        <p:nvSpPr>
          <p:cNvPr id="19" name="頁尾版面配置區 18"/>
          <p:cNvSpPr>
            <a:spLocks noGrp="1"/>
          </p:cNvSpPr>
          <p:nvPr>
            <p:ph type="ftr" sz="quarter" idx="11"/>
          </p:nvPr>
        </p:nvSpPr>
        <p:spPr/>
        <p:txBody>
          <a:bodyPr/>
          <a:lstStyle>
            <a:lvl1pPr>
              <a:defRPr>
                <a:solidFill>
                  <a:schemeClr val="accent1">
                    <a:tint val="20000"/>
                  </a:schemeClr>
                </a:solidFill>
              </a:defRPr>
            </a:lvl1pPr>
            <a:extLst/>
          </a:lstStyle>
          <a:p>
            <a:endParaRPr lang="zh-TW" altLang="en-US"/>
          </a:p>
        </p:txBody>
      </p:sp>
      <p:sp>
        <p:nvSpPr>
          <p:cNvPr id="27" name="投影片編號版面配置區 26"/>
          <p:cNvSpPr>
            <a:spLocks noGrp="1"/>
          </p:cNvSpPr>
          <p:nvPr>
            <p:ph type="sldNum" sz="quarter" idx="12"/>
          </p:nvPr>
        </p:nvSpPr>
        <p:spPr/>
        <p:txBody>
          <a:bodyPr/>
          <a:lstStyle>
            <a:lvl1pPr>
              <a:defRPr>
                <a:solidFill>
                  <a:srgbClr val="FFFFFF"/>
                </a:solidFill>
              </a:defRPr>
            </a:lvl1pPr>
            <a:extLst/>
          </a:lstStyle>
          <a:p>
            <a:fld id="{8405A238-EB3E-46E1-83E5-BFCEA6DAE595}" type="slidenum">
              <a:rPr lang="zh-TW" altLang="en-US" smtClean="0"/>
              <a:t>‹#›</a:t>
            </a:fld>
            <a:endParaRPr lang="zh-TW" altLang="en-US"/>
          </a:p>
        </p:txBody>
      </p:sp>
    </p:spTree>
    <p:extLst>
      <p:ext uri="{BB962C8B-B14F-4D97-AF65-F5344CB8AC3E}">
        <p14:creationId xmlns:p14="http://schemas.microsoft.com/office/powerpoint/2010/main" val="3871307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1167092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11605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dirty="0">
              <a:solidFill>
                <a:srgbClr val="404040"/>
              </a:solidFill>
            </a:endParaRPr>
          </a:p>
        </p:txBody>
      </p:sp>
      <p:sp>
        <p:nvSpPr>
          <p:cNvPr id="9" name="TextBox 8"/>
          <p:cNvSpPr txBox="1"/>
          <p:nvPr/>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43924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367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550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437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103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246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175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004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729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843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936419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36000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29066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685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965972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92647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276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61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7676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208728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104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04BDCA09-46AC-453E-93C0-0A90C6851E93}" type="datetimeFigureOut">
              <a:rPr lang="en-US" smtClean="0"/>
              <a:t>5/6/2016</a:t>
            </a:fld>
            <a:endParaRPr lang="en-US" dirty="0"/>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EE25CC11-B8CC-4AD2-83E4-15B2D21BA109}" type="slidenum">
              <a:rPr lang="en-US" smtClean="0"/>
              <a:t>‹#›</a:t>
            </a:fld>
            <a:endParaRPr lang="en-US" dirty="0"/>
          </a:p>
        </p:txBody>
      </p:sp>
    </p:spTree>
    <p:extLst>
      <p:ext uri="{BB962C8B-B14F-4D97-AF65-F5344CB8AC3E}">
        <p14:creationId xmlns:p14="http://schemas.microsoft.com/office/powerpoint/2010/main" val="6640910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321102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699122">
              <a:defRPr/>
            </a:pPr>
            <a:fld id="{675909FA-3F91-0646-A6A8-60C236B90508}" type="slidenum">
              <a:rPr lang="en-US" smtClean="0"/>
              <a:pPr defTabSz="699122">
                <a:defRPr/>
              </a:pPr>
              <a:t>‹#›</a:t>
            </a:fld>
            <a:endParaRPr lang="en-US"/>
          </a:p>
        </p:txBody>
      </p:sp>
    </p:spTree>
    <p:extLst>
      <p:ext uri="{BB962C8B-B14F-4D97-AF65-F5344CB8AC3E}">
        <p14:creationId xmlns:p14="http://schemas.microsoft.com/office/powerpoint/2010/main" val="2180445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C59C6271-ED64-4C02-B9BC-4C02ADBDD423}"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5/6/2016</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11A63FAA-AB64-406E-890B-ED47F6FD6EC9}"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3122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Tree>
    <p:extLst>
      <p:ext uri="{BB962C8B-B14F-4D97-AF65-F5344CB8AC3E}">
        <p14:creationId xmlns:p14="http://schemas.microsoft.com/office/powerpoint/2010/main" val="369380711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4" y="6240429"/>
            <a:ext cx="1280587" cy="274320"/>
          </a:xfrm>
          <a:prstGeom prst="rect">
            <a:avLst/>
          </a:prstGeom>
        </p:spPr>
      </p:pic>
    </p:spTree>
    <p:extLst>
      <p:ext uri="{BB962C8B-B14F-4D97-AF65-F5344CB8AC3E}">
        <p14:creationId xmlns:p14="http://schemas.microsoft.com/office/powerpoint/2010/main" val="76297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8132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61788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473367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5696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765539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436131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020728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495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131566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668656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469164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34286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838603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Tree>
    <p:extLst>
      <p:ext uri="{BB962C8B-B14F-4D97-AF65-F5344CB8AC3E}">
        <p14:creationId xmlns:p14="http://schemas.microsoft.com/office/powerpoint/2010/main" val="14548355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Tree>
    <p:extLst>
      <p:ext uri="{BB962C8B-B14F-4D97-AF65-F5344CB8AC3E}">
        <p14:creationId xmlns:p14="http://schemas.microsoft.com/office/powerpoint/2010/main" val="360323081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FFFFFF"/>
              </a:solidFill>
            </a:endParaRPr>
          </a:p>
        </p:txBody>
      </p:sp>
    </p:spTree>
    <p:extLst>
      <p:ext uri="{BB962C8B-B14F-4D97-AF65-F5344CB8AC3E}">
        <p14:creationId xmlns:p14="http://schemas.microsoft.com/office/powerpoint/2010/main" val="148913330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33333"/>
              </a:solidFill>
            </a:endParaRPr>
          </a:p>
        </p:txBody>
      </p:sp>
    </p:spTree>
    <p:extLst>
      <p:ext uri="{BB962C8B-B14F-4D97-AF65-F5344CB8AC3E}">
        <p14:creationId xmlns:p14="http://schemas.microsoft.com/office/powerpoint/2010/main" val="2253267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57903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2456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0400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871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31440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10489545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980913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418">
              <a:defRPr/>
            </a:pPr>
            <a:fld id="{0A164282-434E-41D4-9582-783D542A7B68}" type="slidenum">
              <a:rPr lang="en-US" sz="2040" smtClean="0">
                <a:solidFill>
                  <a:srgbClr val="289FD7"/>
                </a:solidFill>
                <a:latin typeface="Segoe UI Light"/>
              </a:rPr>
              <a:pPr algn="r" defTabSz="932418">
                <a:defRPr/>
              </a:pPr>
              <a:t>‹#›</a:t>
            </a:fld>
            <a:endParaRPr lang="en-US" sz="2040">
              <a:solidFill>
                <a:srgbClr val="289FD7"/>
              </a:solidFill>
              <a:latin typeface="Segoe UI Light"/>
            </a:endParaRPr>
          </a:p>
        </p:txBody>
      </p:sp>
    </p:spTree>
    <p:extLst>
      <p:ext uri="{BB962C8B-B14F-4D97-AF65-F5344CB8AC3E}">
        <p14:creationId xmlns:p14="http://schemas.microsoft.com/office/powerpoint/2010/main" val="27421449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8"/>
            <a:ext cx="11255709" cy="2435131"/>
          </a:xfrm>
        </p:spPr>
        <p:txBody>
          <a:bodyPr anchor="b">
            <a:noAutofit/>
          </a:bodyPr>
          <a:lstStyle>
            <a:lvl1pPr algn="l">
              <a:defRPr sz="24372">
                <a:solidFill>
                  <a:schemeClr val="bg1"/>
                </a:solidFill>
              </a:defRPr>
            </a:lvl1pPr>
          </a:lstStyle>
          <a:p>
            <a:r>
              <a:rPr lang="en-US" dirty="0"/>
              <a:t>web</a:t>
            </a:r>
          </a:p>
        </p:txBody>
      </p:sp>
    </p:spTree>
    <p:extLst>
      <p:ext uri="{BB962C8B-B14F-4D97-AF65-F5344CB8AC3E}">
        <p14:creationId xmlns:p14="http://schemas.microsoft.com/office/powerpoint/2010/main" val="816444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heme" Target="../theme/theme5.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1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353881667"/>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411" r:id="rId25"/>
    <p:sldLayoutId id="2147484412" r:id="rId26"/>
    <p:sldLayoutId id="2147484414"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261172"/>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4"/>
            <a:ext cx="11375536" cy="772204"/>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31281" y="1476627"/>
            <a:ext cx="11378776" cy="209687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7983998"/>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Lst>
  <p:transition>
    <p:fade/>
  </p:transition>
  <p:txStyles>
    <p:titleStyle>
      <a:lvl1pPr algn="l" defTabSz="932481" rtl="0" eaLnBrk="1" latinLnBrk="0" hangingPunct="1">
        <a:lnSpc>
          <a:spcPct val="90000"/>
        </a:lnSpc>
        <a:spcBef>
          <a:spcPct val="0"/>
        </a:spcBef>
        <a:buNone/>
        <a:defRPr lang="en-US" sz="5609"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46457" marR="0" indent="-346457" algn="l" defTabSz="932481" rtl="0" eaLnBrk="1" fontAlgn="auto" latinLnBrk="0" hangingPunct="1">
        <a:lnSpc>
          <a:spcPct val="90000"/>
        </a:lnSpc>
        <a:spcBef>
          <a:spcPct val="20000"/>
        </a:spcBef>
        <a:spcAft>
          <a:spcPts val="0"/>
        </a:spcAft>
        <a:buClrTx/>
        <a:buSzPct val="90000"/>
        <a:buFont typeface="Arial" pitchFamily="34" charset="0"/>
        <a:buChar char="•"/>
        <a:tabLst/>
        <a:defRPr sz="3672" kern="1200" spc="-72" baseline="0">
          <a:gradFill>
            <a:gsLst>
              <a:gs pos="1250">
                <a:schemeClr val="tx1"/>
              </a:gs>
              <a:gs pos="100000">
                <a:schemeClr val="tx1"/>
              </a:gs>
            </a:gsLst>
            <a:lin ang="5400000" scaled="0"/>
          </a:gradFill>
          <a:latin typeface="+mj-lt"/>
          <a:ea typeface="+mn-ea"/>
          <a:cs typeface="+mn-cs"/>
        </a:defRPr>
      </a:lvl1pPr>
      <a:lvl2pPr marL="584443" marR="0" indent="-237988" algn="l" defTabSz="932481"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814336" marR="0" indent="-229892" algn="l" defTabSz="932481" rtl="0" eaLnBrk="1" fontAlgn="auto" latinLnBrk="0" hangingPunct="1">
        <a:lnSpc>
          <a:spcPct val="90000"/>
        </a:lnSpc>
        <a:spcBef>
          <a:spcPct val="20000"/>
        </a:spcBef>
        <a:spcAft>
          <a:spcPts val="0"/>
        </a:spcAft>
        <a:buClrTx/>
        <a:buSzPct val="90000"/>
        <a:buFont typeface="Wingdings" pitchFamily="2" charset="2"/>
        <a:buChar char=""/>
        <a:tabLst>
          <a:tab pos="814336" algn="l"/>
        </a:tabLst>
        <a:defRPr sz="2448" kern="1200" spc="0" baseline="0">
          <a:gradFill>
            <a:gsLst>
              <a:gs pos="1250">
                <a:schemeClr val="tx1"/>
              </a:gs>
              <a:gs pos="100000">
                <a:schemeClr val="tx1"/>
              </a:gs>
            </a:gsLst>
            <a:lin ang="5400000" scaled="0"/>
          </a:gradFill>
          <a:latin typeface="+mn-lt"/>
          <a:ea typeface="+mn-ea"/>
          <a:cs typeface="+mn-cs"/>
        </a:defRPr>
      </a:lvl3pPr>
      <a:lvl4pPr marL="1050703" marR="0" indent="-236367" algn="l" defTabSz="932481"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280595" marR="0" indent="-229892" algn="l" defTabSz="932481" rtl="0" eaLnBrk="1" fontAlgn="auto" latinLnBrk="0" hangingPunct="1">
        <a:lnSpc>
          <a:spcPct val="90000"/>
        </a:lnSpc>
        <a:spcBef>
          <a:spcPct val="20000"/>
        </a:spcBef>
        <a:spcAft>
          <a:spcPts val="0"/>
        </a:spcAft>
        <a:buClrTx/>
        <a:buSzPct val="90000"/>
        <a:buFont typeface="Wingdings" pitchFamily="2" charset="2"/>
        <a:buChar char=""/>
        <a:tabLst>
          <a:tab pos="1280595" algn="l"/>
        </a:tabLst>
        <a:defRPr sz="2040" kern="1200" spc="0" baseline="0">
          <a:gradFill>
            <a:gsLst>
              <a:gs pos="1250">
                <a:schemeClr val="tx1"/>
              </a:gs>
              <a:gs pos="100000">
                <a:schemeClr val="tx1"/>
              </a:gs>
            </a:gsLst>
            <a:lin ang="5400000" scaled="0"/>
          </a:gradFill>
          <a:latin typeface="+mn-lt"/>
          <a:ea typeface="+mn-ea"/>
          <a:cs typeface="+mn-cs"/>
        </a:defRPr>
      </a:lvl5pPr>
      <a:lvl6pPr marL="2564325" indent="-233121" algn="l" defTabSz="93248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65" indent="-233121" algn="l" defTabSz="93248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806" indent="-233121" algn="l" defTabSz="93248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047" indent="-233121" algn="l" defTabSz="93248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81" rtl="0" eaLnBrk="1" latinLnBrk="0" hangingPunct="1">
        <a:defRPr sz="1938" kern="1200">
          <a:solidFill>
            <a:schemeClr val="tx1"/>
          </a:solidFill>
          <a:latin typeface="+mn-lt"/>
          <a:ea typeface="+mn-ea"/>
          <a:cs typeface="+mn-cs"/>
        </a:defRPr>
      </a:lvl1pPr>
      <a:lvl2pPr marL="466241" algn="l" defTabSz="932481" rtl="0" eaLnBrk="1" latinLnBrk="0" hangingPunct="1">
        <a:defRPr sz="1938" kern="1200">
          <a:solidFill>
            <a:schemeClr val="tx1"/>
          </a:solidFill>
          <a:latin typeface="+mn-lt"/>
          <a:ea typeface="+mn-ea"/>
          <a:cs typeface="+mn-cs"/>
        </a:defRPr>
      </a:lvl2pPr>
      <a:lvl3pPr marL="932481" algn="l" defTabSz="932481" rtl="0" eaLnBrk="1" latinLnBrk="0" hangingPunct="1">
        <a:defRPr sz="1938" kern="1200">
          <a:solidFill>
            <a:schemeClr val="tx1"/>
          </a:solidFill>
          <a:latin typeface="+mn-lt"/>
          <a:ea typeface="+mn-ea"/>
          <a:cs typeface="+mn-cs"/>
        </a:defRPr>
      </a:lvl3pPr>
      <a:lvl4pPr marL="1398722" algn="l" defTabSz="932481" rtl="0" eaLnBrk="1" latinLnBrk="0" hangingPunct="1">
        <a:defRPr sz="1938" kern="1200">
          <a:solidFill>
            <a:schemeClr val="tx1"/>
          </a:solidFill>
          <a:latin typeface="+mn-lt"/>
          <a:ea typeface="+mn-ea"/>
          <a:cs typeface="+mn-cs"/>
        </a:defRPr>
      </a:lvl4pPr>
      <a:lvl5pPr marL="1864964" algn="l" defTabSz="932481" rtl="0" eaLnBrk="1" latinLnBrk="0" hangingPunct="1">
        <a:defRPr sz="1938" kern="1200">
          <a:solidFill>
            <a:schemeClr val="tx1"/>
          </a:solidFill>
          <a:latin typeface="+mn-lt"/>
          <a:ea typeface="+mn-ea"/>
          <a:cs typeface="+mn-cs"/>
        </a:defRPr>
      </a:lvl5pPr>
      <a:lvl6pPr marL="2331203" algn="l" defTabSz="932481" rtl="0" eaLnBrk="1" latinLnBrk="0" hangingPunct="1">
        <a:defRPr sz="1938" kern="1200">
          <a:solidFill>
            <a:schemeClr val="tx1"/>
          </a:solidFill>
          <a:latin typeface="+mn-lt"/>
          <a:ea typeface="+mn-ea"/>
          <a:cs typeface="+mn-cs"/>
        </a:defRPr>
      </a:lvl6pPr>
      <a:lvl7pPr marL="2797444" algn="l" defTabSz="932481" rtl="0" eaLnBrk="1" latinLnBrk="0" hangingPunct="1">
        <a:defRPr sz="1938" kern="1200">
          <a:solidFill>
            <a:schemeClr val="tx1"/>
          </a:solidFill>
          <a:latin typeface="+mn-lt"/>
          <a:ea typeface="+mn-ea"/>
          <a:cs typeface="+mn-cs"/>
        </a:defRPr>
      </a:lvl7pPr>
      <a:lvl8pPr marL="3263685" algn="l" defTabSz="932481" rtl="0" eaLnBrk="1" latinLnBrk="0" hangingPunct="1">
        <a:defRPr sz="1938" kern="1200">
          <a:solidFill>
            <a:schemeClr val="tx1"/>
          </a:solidFill>
          <a:latin typeface="+mn-lt"/>
          <a:ea typeface="+mn-ea"/>
          <a:cs typeface="+mn-cs"/>
        </a:defRPr>
      </a:lvl8pPr>
      <a:lvl9pPr marL="3729925" algn="l" defTabSz="932481" rtl="0" eaLnBrk="1" latinLnBrk="0" hangingPunct="1">
        <a:defRPr sz="19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emf"/><Relationship Id="rId7" Type="http://schemas.openxmlformats.org/officeDocument/2006/relationships/image" Target="../media/image15.emf"/><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0.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emf"/><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6.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zure/azure-webjobs-sdk-extensions" TargetMode="External"/><Relationship Id="rId2" Type="http://schemas.openxmlformats.org/officeDocument/2006/relationships/hyperlink" Target="https://github.com/Azure/azure-webjobs-sdk" TargetMode="External"/><Relationship Id="rId1" Type="http://schemas.openxmlformats.org/officeDocument/2006/relationships/slideLayout" Target="../slideLayouts/slideLayout51.xml"/><Relationship Id="rId6" Type="http://schemas.openxmlformats.org/officeDocument/2006/relationships/hyperlink" Target="https://github.com/ProjectKudu/WebJobsPortal" TargetMode="External"/><Relationship Id="rId5" Type="http://schemas.openxmlformats.org/officeDocument/2006/relationships/hyperlink" Target="https://github.com/Azure/azure-webjobs-sdk-templates" TargetMode="External"/><Relationship Id="rId4" Type="http://schemas.openxmlformats.org/officeDocument/2006/relationships/hyperlink" Target="https://github.com/Azure/azure-webjobs-sdk-scrip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8.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9.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jpg"/><Relationship Id="rId47" Type="http://schemas.openxmlformats.org/officeDocument/2006/relationships/image" Target="../media/image80.png"/><Relationship Id="rId50" Type="http://schemas.openxmlformats.org/officeDocument/2006/relationships/image" Target="../media/image83.png"/><Relationship Id="rId55" Type="http://schemas.openxmlformats.org/officeDocument/2006/relationships/image" Target="../media/image88.png"/><Relationship Id="rId63" Type="http://schemas.openxmlformats.org/officeDocument/2006/relationships/image" Target="../media/image95.png"/><Relationship Id="rId68" Type="http://schemas.openxmlformats.org/officeDocument/2006/relationships/image" Target="../media/image100.png"/><Relationship Id="rId76" Type="http://schemas.openxmlformats.org/officeDocument/2006/relationships/image" Target="../media/image108.png"/><Relationship Id="rId7" Type="http://schemas.openxmlformats.org/officeDocument/2006/relationships/image" Target="../media/image40.png"/><Relationship Id="rId71" Type="http://schemas.openxmlformats.org/officeDocument/2006/relationships/image" Target="../media/image103.jpeg"/><Relationship Id="rId2" Type="http://schemas.openxmlformats.org/officeDocument/2006/relationships/image" Target="../media/image35.jpeg"/><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jpeg"/><Relationship Id="rId53" Type="http://schemas.openxmlformats.org/officeDocument/2006/relationships/image" Target="../media/image86.png"/><Relationship Id="rId58" Type="http://schemas.openxmlformats.org/officeDocument/2006/relationships/image" Target="../media/image91.png"/><Relationship Id="rId66" Type="http://schemas.openxmlformats.org/officeDocument/2006/relationships/image" Target="../media/image98.png"/><Relationship Id="rId74" Type="http://schemas.openxmlformats.org/officeDocument/2006/relationships/image" Target="../media/image106.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57" Type="http://schemas.openxmlformats.org/officeDocument/2006/relationships/image" Target="../media/image90.png"/><Relationship Id="rId61" Type="http://schemas.openxmlformats.org/officeDocument/2006/relationships/image" Target="../media/image94.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60" Type="http://schemas.openxmlformats.org/officeDocument/2006/relationships/image" Target="../media/image93.png"/><Relationship Id="rId65" Type="http://schemas.openxmlformats.org/officeDocument/2006/relationships/image" Target="../media/image97.png"/><Relationship Id="rId73" Type="http://schemas.openxmlformats.org/officeDocument/2006/relationships/image" Target="../media/image105.jpe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56" Type="http://schemas.openxmlformats.org/officeDocument/2006/relationships/image" Target="../media/image89.png"/><Relationship Id="rId64" Type="http://schemas.openxmlformats.org/officeDocument/2006/relationships/image" Target="../media/image96.jpeg"/><Relationship Id="rId69" Type="http://schemas.openxmlformats.org/officeDocument/2006/relationships/image" Target="../media/image101.png"/><Relationship Id="rId8" Type="http://schemas.openxmlformats.org/officeDocument/2006/relationships/image" Target="../media/image41.png"/><Relationship Id="rId51" Type="http://schemas.openxmlformats.org/officeDocument/2006/relationships/image" Target="../media/image84.png"/><Relationship Id="rId72" Type="http://schemas.openxmlformats.org/officeDocument/2006/relationships/image" Target="../media/image104.jpeg"/><Relationship Id="rId3" Type="http://schemas.openxmlformats.org/officeDocument/2006/relationships/image" Target="../media/image36.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59" Type="http://schemas.openxmlformats.org/officeDocument/2006/relationships/image" Target="../media/image92.png"/><Relationship Id="rId67" Type="http://schemas.openxmlformats.org/officeDocument/2006/relationships/image" Target="../media/image99.png"/><Relationship Id="rId20" Type="http://schemas.openxmlformats.org/officeDocument/2006/relationships/image" Target="../media/image53.png"/><Relationship Id="rId41" Type="http://schemas.openxmlformats.org/officeDocument/2006/relationships/image" Target="../media/image74.png"/><Relationship Id="rId54" Type="http://schemas.openxmlformats.org/officeDocument/2006/relationships/image" Target="../media/image87.jpeg"/><Relationship Id="rId62" Type="http://schemas.microsoft.com/office/2007/relationships/hdphoto" Target="../media/hdphoto2.wdp"/><Relationship Id="rId70" Type="http://schemas.openxmlformats.org/officeDocument/2006/relationships/image" Target="../media/image102.png"/><Relationship Id="rId75" Type="http://schemas.openxmlformats.org/officeDocument/2006/relationships/image" Target="../media/image107.jpeg"/><Relationship Id="rId1" Type="http://schemas.openxmlformats.org/officeDocument/2006/relationships/slideLayout" Target="../slideLayouts/slideLayout51.xml"/><Relationship Id="rId6"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jpeg"/><Relationship Id="rId18" Type="http://schemas.openxmlformats.org/officeDocument/2006/relationships/image" Target="../media/image123.jpeg"/><Relationship Id="rId3" Type="http://schemas.openxmlformats.org/officeDocument/2006/relationships/image" Target="../media/image110.png"/><Relationship Id="rId21" Type="http://schemas.openxmlformats.org/officeDocument/2006/relationships/image" Target="../media/image125.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2.png"/><Relationship Id="rId2" Type="http://schemas.openxmlformats.org/officeDocument/2006/relationships/slideLayout" Target="../slideLayouts/slideLayout51.xml"/><Relationship Id="rId16" Type="http://schemas.openxmlformats.org/officeDocument/2006/relationships/image" Target="../media/image109.wmf"/><Relationship Id="rId20" Type="http://schemas.openxmlformats.org/officeDocument/2006/relationships/image" Target="../media/image124.jpeg"/><Relationship Id="rId1" Type="http://schemas.openxmlformats.org/officeDocument/2006/relationships/vmlDrawing" Target="../drawings/vmlDrawing1.v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oleObject" Target="../embeddings/oleObject1.bin"/><Relationship Id="rId10" Type="http://schemas.openxmlformats.org/officeDocument/2006/relationships/image" Target="../media/image117.png"/><Relationship Id="rId19" Type="http://schemas.openxmlformats.org/officeDocument/2006/relationships/image" Target="../media/image42.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62.xml"/><Relationship Id="rId4" Type="http://schemas.openxmlformats.org/officeDocument/2006/relationships/image" Target="../media/image12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6.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image" Target="../media/image129.png"/></Relationships>
</file>

<file path=ppt/slides/_rels/slide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62.xml"/><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emf"/><Relationship Id="rId1" Type="http://schemas.openxmlformats.org/officeDocument/2006/relationships/slideLayout" Target="../slideLayouts/slideLayout48.xml"/><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openxmlformats.org/officeDocument/2006/relationships/hyperlink" Target="https://azure.microsoft.com/en-us/documentation/services/virtual-machines-scale-set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xml"/><Relationship Id="rId1" Type="http://schemas.openxmlformats.org/officeDocument/2006/relationships/slideLayout" Target="../slideLayouts/slideLayout51.xml"/><Relationship Id="rId4" Type="http://schemas.openxmlformats.org/officeDocument/2006/relationships/image" Target="../media/image138.png"/></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hyperlink" Target="https://github.com/Azure/azure-quickstart-templates" TargetMode="External"/><Relationship Id="rId5" Type="http://schemas.openxmlformats.org/officeDocument/2006/relationships/image" Target="../media/image141.png"/><Relationship Id="rId4" Type="http://schemas.openxmlformats.org/officeDocument/2006/relationships/image" Target="../media/image140.emf"/></Relationships>
</file>

<file path=ppt/slides/_rels/slide4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9.xml"/><Relationship Id="rId1" Type="http://schemas.openxmlformats.org/officeDocument/2006/relationships/slideLayout" Target="../slideLayouts/slideLayout49.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hyperlink" Target="https://azure.microsoft.com/en-us/documentation/articles/virtual-machines-vmss-vstemplates/" TargetMode="External"/><Relationship Id="rId7"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5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Azure/azure-sdk-for-node" TargetMode="External"/><Relationship Id="rId3" Type="http://schemas.openxmlformats.org/officeDocument/2006/relationships/hyperlink" Target="https://github.com/Azure/azure-sdk-for-net" TargetMode="External"/><Relationship Id="rId7" Type="http://schemas.openxmlformats.org/officeDocument/2006/relationships/hyperlink" Target="https://github.com/Azure/azure-sdk-for-ruby" TargetMode="External"/><Relationship Id="rId2" Type="http://schemas.openxmlformats.org/officeDocument/2006/relationships/notesSlide" Target="../notesSlides/notesSlide22.xml"/><Relationship Id="rId1" Type="http://schemas.openxmlformats.org/officeDocument/2006/relationships/slideLayout" Target="../slideLayouts/slideLayout51.xml"/><Relationship Id="rId6" Type="http://schemas.openxmlformats.org/officeDocument/2006/relationships/hyperlink" Target="https://github.com/Azure/azure-sdk-for-go" TargetMode="External"/><Relationship Id="rId5" Type="http://schemas.openxmlformats.org/officeDocument/2006/relationships/hyperlink" Target="https://github.com/Azure/azure-sdk-for-python" TargetMode="External"/><Relationship Id="rId10" Type="http://schemas.openxmlformats.org/officeDocument/2006/relationships/hyperlink" Target="https://www.npmjs.com/package/azure-cli" TargetMode="External"/><Relationship Id="rId4" Type="http://schemas.openxmlformats.org/officeDocument/2006/relationships/hyperlink" Target="https://github.com/Azure/azure-sdk-for-java/" TargetMode="External"/><Relationship Id="rId9" Type="http://schemas.openxmlformats.org/officeDocument/2006/relationships/hyperlink" Target="https://github.com/Azure/azure-powershell/releases/tag/v1.3.0-March2016"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msdn.microsoft.com/en-us/library/azure/mt589023.aspx" TargetMode="External"/><Relationship Id="rId2" Type="http://schemas.openxmlformats.org/officeDocument/2006/relationships/notesSlide" Target="../notesSlides/notesSlide23.xml"/><Relationship Id="rId1" Type="http://schemas.openxmlformats.org/officeDocument/2006/relationships/slideLayout" Target="../slideLayouts/slideLayout5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24.xml"/><Relationship Id="rId1" Type="http://schemas.openxmlformats.org/officeDocument/2006/relationships/slideLayout" Target="../slideLayouts/slideLayout51.xml"/><Relationship Id="rId4" Type="http://schemas.openxmlformats.org/officeDocument/2006/relationships/image" Target="cid:image016.jpg@01D1866B.89BF3FD0"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xml"/><Relationship Id="rId1" Type="http://schemas.openxmlformats.org/officeDocument/2006/relationships/slideLayout" Target="../slideLayouts/slideLayout51.xml"/><Relationship Id="rId5" Type="http://schemas.openxmlformats.org/officeDocument/2006/relationships/image" Target="../media/image163.png"/><Relationship Id="rId4" Type="http://schemas.openxmlformats.org/officeDocument/2006/relationships/image" Target="../media/image162.png"/></Relationships>
</file>

<file path=ppt/slides/_rels/slide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9.xml"/><Relationship Id="rId1" Type="http://schemas.openxmlformats.org/officeDocument/2006/relationships/slideLayout" Target="../slideLayouts/slideLayout51.xml"/><Relationship Id="rId4" Type="http://schemas.openxmlformats.org/officeDocument/2006/relationships/image" Target="../media/image1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0.xml"/><Relationship Id="rId1" Type="http://schemas.openxmlformats.org/officeDocument/2006/relationships/slideLayout" Target="../slideLayouts/slideLayout51.xml"/><Relationship Id="rId4" Type="http://schemas.openxmlformats.org/officeDocument/2006/relationships/image" Target="../media/image168.png"/></Relationships>
</file>

<file path=ppt/slides/_rels/slide6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1.xml"/><Relationship Id="rId1" Type="http://schemas.openxmlformats.org/officeDocument/2006/relationships/slideLayout" Target="../slideLayouts/slideLayout51.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6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9.png"/><Relationship Id="rId7" Type="http://schemas.openxmlformats.org/officeDocument/2006/relationships/image" Target="../media/image174.png"/><Relationship Id="rId2" Type="http://schemas.openxmlformats.org/officeDocument/2006/relationships/notesSlide" Target="../notesSlides/notesSlide32.xml"/><Relationship Id="rId1" Type="http://schemas.openxmlformats.org/officeDocument/2006/relationships/slideLayout" Target="../slideLayouts/slideLayout51.xml"/><Relationship Id="rId6" Type="http://schemas.openxmlformats.org/officeDocument/2006/relationships/image" Target="../media/image173.png"/><Relationship Id="rId5" Type="http://schemas.openxmlformats.org/officeDocument/2006/relationships/image" Target="../media/image171.png"/><Relationship Id="rId4" Type="http://schemas.openxmlformats.org/officeDocument/2006/relationships/image" Target="../media/image170.png"/></Relationships>
</file>

<file path=ppt/slides/_rels/slide63.xml.rels><?xml version="1.0" encoding="UTF-8" standalone="yes"?>
<Relationships xmlns="http://schemas.openxmlformats.org/package/2006/relationships"><Relationship Id="rId3" Type="http://schemas.openxmlformats.org/officeDocument/2006/relationships/hyperlink" Target="mailto:azspinnaker@Microsoft.com" TargetMode="External"/><Relationship Id="rId2" Type="http://schemas.openxmlformats.org/officeDocument/2006/relationships/notesSlide" Target="../notesSlides/notesSlide33.xml"/><Relationship Id="rId1" Type="http://schemas.openxmlformats.org/officeDocument/2006/relationships/slideLayout" Target="../slideLayouts/slideLayout56.xml"/><Relationship Id="rId5" Type="http://schemas.openxmlformats.org/officeDocument/2006/relationships/image" Target="cid:image010.jpg@01D18901.C44824D0" TargetMode="External"/><Relationship Id="rId4" Type="http://schemas.openxmlformats.org/officeDocument/2006/relationships/image" Target="../media/image159.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3" Type="http://schemas.openxmlformats.org/officeDocument/2006/relationships/hyperlink" Target="http://github.com/cloudfoundry" TargetMode="External"/><Relationship Id="rId2" Type="http://schemas.openxmlformats.org/officeDocument/2006/relationships/notesSlide" Target="../notesSlides/notesSlide36.xml"/><Relationship Id="rId1" Type="http://schemas.openxmlformats.org/officeDocument/2006/relationships/slideLayout" Target="../slideLayouts/slideLayout56.xml"/><Relationship Id="rId4" Type="http://schemas.openxmlformats.org/officeDocument/2006/relationships/hyperlink" Target="http://cloudfoundry.org/"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www.pivotal.io/microsoft" TargetMode="External"/><Relationship Id="rId2" Type="http://schemas.openxmlformats.org/officeDocument/2006/relationships/image" Target="../media/image175.png"/><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70.xml"/><Relationship Id="rId4" Type="http://schemas.openxmlformats.org/officeDocument/2006/relationships/image" Target="../media/image17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81.png"/><Relationship Id="rId2" Type="http://schemas.openxmlformats.org/officeDocument/2006/relationships/notesSlide" Target="../notesSlides/notesSlide39.xml"/><Relationship Id="rId1" Type="http://schemas.openxmlformats.org/officeDocument/2006/relationships/slideLayout" Target="../slideLayouts/slideLayout5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0.xml"/><Relationship Id="rId1" Type="http://schemas.openxmlformats.org/officeDocument/2006/relationships/slideLayout" Target="../slideLayouts/slideLayout71.xml"/><Relationship Id="rId4" Type="http://schemas.openxmlformats.org/officeDocument/2006/relationships/image" Target="../media/image175.png"/></Relationships>
</file>

<file path=ppt/slides/_rels/slide7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56.xml"/><Relationship Id="rId5" Type="http://schemas.openxmlformats.org/officeDocument/2006/relationships/image" Target="../media/image186.emf"/><Relationship Id="rId4" Type="http://schemas.openxmlformats.org/officeDocument/2006/relationships/image" Target="../media/image18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cloudfoundry-incubator/bosh-azure-cpi-release" TargetMode="External"/><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0.xml.rels><?xml version="1.0" encoding="UTF-8" standalone="yes"?>
<Relationships xmlns="http://schemas.openxmlformats.org/package/2006/relationships"><Relationship Id="rId3" Type="http://schemas.openxmlformats.org/officeDocument/2006/relationships/hyperlink" Target="https://azure.microsoft.com/en-us/blog/general-availability-of-cloud-foundry-and-preview-access-of-pivotal-cloud-foundry/" TargetMode="External"/><Relationship Id="rId2" Type="http://schemas.openxmlformats.org/officeDocument/2006/relationships/notesSlide" Target="../notesSlides/notesSlide44.xml"/><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cale-sets" TargetMode="External"/><Relationship Id="rId2" Type="http://schemas.openxmlformats.org/officeDocument/2006/relationships/hyperlink" Target="https://azure.microsoft.com/en-us/services/virtual-machine-scale-sets/" TargetMode="External"/><Relationship Id="rId1" Type="http://schemas.openxmlformats.org/officeDocument/2006/relationships/slideLayout" Target="../slideLayouts/slideLayout51.xml"/><Relationship Id="rId6" Type="http://schemas.openxmlformats.org/officeDocument/2006/relationships/hyperlink" Target="https://github.com/cloudfoundry-incubator/bosh-azure-cpi-release" TargetMode="External"/><Relationship Id="rId5" Type="http://schemas.openxmlformats.org/officeDocument/2006/relationships/hyperlink" Target="https://www.pagerduty.com/docs/guides/azure-integration-guide/" TargetMode="External"/><Relationship Id="rId4" Type="http://schemas.openxmlformats.org/officeDocument/2006/relationships/hyperlink" Target="https://azure.microsoft.com/en-us/blog/webhooks-for-azure-alert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465636" y="2234354"/>
            <a:ext cx="7038103" cy="1419325"/>
          </a:xfrm>
        </p:spPr>
        <p:txBody>
          <a:bodyPr>
            <a:normAutofit fontScale="90000"/>
          </a:bodyPr>
          <a:lstStyle/>
          <a:p>
            <a:pPr algn="l"/>
            <a:r>
              <a:rPr lang="en-US" altLang="zh-TW" b="0" dirty="0">
                <a:solidFill>
                  <a:schemeClr val="tx1">
                    <a:lumMod val="75000"/>
                  </a:schemeClr>
                </a:solidFill>
                <a:latin typeface="+mn-lt"/>
              </a:rPr>
              <a:t>Azure PaaS / IaaS </a:t>
            </a:r>
            <a:br>
              <a:rPr lang="en-US" altLang="zh-TW" b="0" dirty="0">
                <a:solidFill>
                  <a:schemeClr val="tx1">
                    <a:lumMod val="75000"/>
                  </a:schemeClr>
                </a:solidFill>
                <a:latin typeface="+mn-lt"/>
              </a:rPr>
            </a:br>
            <a:r>
              <a:rPr lang="zh-TW" altLang="en-US" b="0" dirty="0">
                <a:solidFill>
                  <a:schemeClr val="tx1">
                    <a:lumMod val="75000"/>
                  </a:schemeClr>
                </a:solidFill>
                <a:latin typeface="+mn-lt"/>
              </a:rPr>
              <a:t>的演進 </a:t>
            </a:r>
            <a:r>
              <a:rPr lang="en-US" altLang="zh-TW" b="0" dirty="0">
                <a:solidFill>
                  <a:schemeClr val="tx1">
                    <a:lumMod val="75000"/>
                  </a:schemeClr>
                </a:solidFill>
                <a:latin typeface="+mn-lt"/>
              </a:rPr>
              <a:t>@ Build 2016</a:t>
            </a:r>
            <a:endParaRPr lang="zh-TW" altLang="en-US" b="0" dirty="0">
              <a:solidFill>
                <a:schemeClr val="tx1">
                  <a:lumMod val="75000"/>
                </a:schemeClr>
              </a:solidFill>
              <a:latin typeface="+mn-lt"/>
            </a:endParaRPr>
          </a:p>
        </p:txBody>
      </p:sp>
      <p:sp>
        <p:nvSpPr>
          <p:cNvPr id="3" name="副標題 2"/>
          <p:cNvSpPr>
            <a:spLocks noGrp="1"/>
          </p:cNvSpPr>
          <p:nvPr>
            <p:ph type="subTitle" idx="1"/>
          </p:nvPr>
        </p:nvSpPr>
        <p:spPr/>
        <p:txBody>
          <a:bodyPr/>
          <a:lstStyle/>
          <a:p>
            <a:r>
              <a:rPr lang="zh-TW" altLang="en-US" dirty="0">
                <a:solidFill>
                  <a:schemeClr val="tx1">
                    <a:lumMod val="75000"/>
                  </a:schemeClr>
                </a:solidFill>
                <a:latin typeface="+mn-lt"/>
              </a:rPr>
              <a:t>小朱</a:t>
            </a:r>
          </a:p>
        </p:txBody>
      </p:sp>
    </p:spTree>
    <p:extLst>
      <p:ext uri="{BB962C8B-B14F-4D97-AF65-F5344CB8AC3E}">
        <p14:creationId xmlns:p14="http://schemas.microsoft.com/office/powerpoint/2010/main" val="2178862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0" name="Rectangle 89"/>
          <p:cNvSpPr/>
          <p:nvPr/>
        </p:nvSpPr>
        <p:spPr bwMode="auto">
          <a:xfrm>
            <a:off x="735180" y="4231846"/>
            <a:ext cx="10940808" cy="2129059"/>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24"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78" name="TextBox 77"/>
          <p:cNvSpPr txBox="1"/>
          <p:nvPr/>
        </p:nvSpPr>
        <p:spPr>
          <a:xfrm>
            <a:off x="5446883" y="4480644"/>
            <a:ext cx="2871456" cy="555610"/>
          </a:xfrm>
          <a:prstGeom prst="rect">
            <a:avLst/>
          </a:prstGeom>
          <a:noFill/>
        </p:spPr>
        <p:txBody>
          <a:bodyPr wrap="square" lIns="186521" tIns="149217" rIns="186521" bIns="149217" rtlCol="0">
            <a:spAutoFit/>
          </a:bodyPr>
          <a:lstStyle/>
          <a:p>
            <a:pPr defTabSz="932597">
              <a:lnSpc>
                <a:spcPct val="90000"/>
              </a:lnSpc>
              <a:spcAft>
                <a:spcPts val="612"/>
              </a:spcAft>
            </a:pPr>
            <a:r>
              <a:rPr lang="zh-TW" altLang="en-US" sz="1836" dirty="0">
                <a:gradFill>
                  <a:gsLst>
                    <a:gs pos="2917">
                      <a:srgbClr val="FFFFFF"/>
                    </a:gs>
                    <a:gs pos="30000">
                      <a:srgbClr val="FFFFFF"/>
                    </a:gs>
                  </a:gsLst>
                  <a:lin ang="5400000" scaled="0"/>
                </a:gradFill>
                <a:latin typeface="Segoe UI"/>
              </a:rPr>
              <a:t>開發</a:t>
            </a:r>
            <a:endParaRPr lang="en-US" sz="1836" dirty="0">
              <a:gradFill>
                <a:gsLst>
                  <a:gs pos="2917">
                    <a:srgbClr val="FFFFFF"/>
                  </a:gs>
                  <a:gs pos="30000">
                    <a:srgbClr val="FFFFFF"/>
                  </a:gs>
                </a:gsLst>
                <a:lin ang="5400000" scaled="0"/>
              </a:gradFill>
              <a:latin typeface="Segoe UI"/>
            </a:endParaRPr>
          </a:p>
        </p:txBody>
      </p:sp>
      <p:sp>
        <p:nvSpPr>
          <p:cNvPr id="94" name="TextBox 93"/>
          <p:cNvSpPr txBox="1"/>
          <p:nvPr/>
        </p:nvSpPr>
        <p:spPr>
          <a:xfrm>
            <a:off x="5446882" y="4972836"/>
            <a:ext cx="2786493" cy="1555130"/>
          </a:xfrm>
          <a:prstGeom prst="rect">
            <a:avLst/>
          </a:prstGeom>
          <a:noFill/>
        </p:spPr>
        <p:txBody>
          <a:bodyPr wrap="square" lIns="186521" tIns="186521" rIns="186521" bIns="186521" rtlCol="0">
            <a:spAutoFit/>
          </a:bodyPr>
          <a:lstStyle/>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cs typeface="Segoe UI Semilight" panose="020B0402040204020203" pitchFamily="34" charset="0"/>
              </a:rPr>
              <a:t>語言與框架</a:t>
            </a:r>
            <a:endParaRPr lang="en-US" sz="1224" dirty="0">
              <a:solidFill>
                <a:srgbClr val="FFFFFF"/>
              </a:solidFill>
              <a:latin typeface="Segoe UI"/>
              <a:cs typeface="Segoe UI Semilight" panose="020B0402040204020203" pitchFamily="34" charset="0"/>
            </a:endParaRPr>
          </a:p>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cs typeface="Segoe UI Semilight" panose="020B0402040204020203" pitchFamily="34" charset="0"/>
              </a:rPr>
              <a:t>優越的</a:t>
            </a:r>
            <a:r>
              <a:rPr lang="en-US" sz="1224" dirty="0">
                <a:solidFill>
                  <a:srgbClr val="FFFFFF"/>
                </a:solidFill>
                <a:latin typeface="Segoe UI"/>
                <a:cs typeface="Segoe UI Semilight" panose="020B0402040204020203" pitchFamily="34" charset="0"/>
              </a:rPr>
              <a:t> DevOps</a:t>
            </a:r>
          </a:p>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cs typeface="Segoe UI Semilight" panose="020B0402040204020203" pitchFamily="34" charset="0"/>
              </a:rPr>
              <a:t>自助服務</a:t>
            </a:r>
            <a:endParaRPr lang="en-US" sz="1224" dirty="0">
              <a:solidFill>
                <a:srgbClr val="FFFFFF"/>
              </a:solidFill>
              <a:latin typeface="Segoe UI"/>
              <a:cs typeface="Segoe UI Semilight" panose="020B0402040204020203" pitchFamily="34" charset="0"/>
            </a:endParaRPr>
          </a:p>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rPr>
              <a:t>其他相關</a:t>
            </a:r>
            <a:endParaRPr lang="en-US" altLang="zh-TW" sz="1224" dirty="0">
              <a:solidFill>
                <a:srgbClr val="FFFFFF"/>
              </a:solidFill>
            </a:endParaRPr>
          </a:p>
          <a:p>
            <a:pPr marL="174862" indent="-174862" defTabSz="932597">
              <a:lnSpc>
                <a:spcPct val="90000"/>
              </a:lnSpc>
              <a:spcAft>
                <a:spcPts val="612"/>
              </a:spcAft>
              <a:buFont typeface="Arial" panose="020B0604020202020204" pitchFamily="34" charset="0"/>
              <a:buChar char="•"/>
            </a:pPr>
            <a:endParaRPr lang="en-US" sz="1224" dirty="0">
              <a:solidFill>
                <a:srgbClr val="FFFFFF"/>
              </a:solidFill>
              <a:latin typeface="Segoe UI"/>
              <a:cs typeface="Segoe UI Semilight" panose="020B0402040204020203" pitchFamily="34" charset="0"/>
            </a:endParaRPr>
          </a:p>
        </p:txBody>
      </p:sp>
      <p:grpSp>
        <p:nvGrpSpPr>
          <p:cNvPr id="9" name="Group 8"/>
          <p:cNvGrpSpPr/>
          <p:nvPr/>
        </p:nvGrpSpPr>
        <p:grpSpPr>
          <a:xfrm>
            <a:off x="763164" y="490830"/>
            <a:ext cx="10912824" cy="2158956"/>
            <a:chOff x="386069" y="437006"/>
            <a:chExt cx="10699818" cy="2116816"/>
          </a:xfrm>
        </p:grpSpPr>
        <p:sp>
          <p:nvSpPr>
            <p:cNvPr id="70" name="Rectangle 69"/>
            <p:cNvSpPr/>
            <p:nvPr/>
          </p:nvSpPr>
          <p:spPr bwMode="auto">
            <a:xfrm>
              <a:off x="2537189" y="437006"/>
              <a:ext cx="2095338" cy="2116816"/>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p:cNvSpPr/>
            <p:nvPr/>
          </p:nvSpPr>
          <p:spPr bwMode="auto">
            <a:xfrm>
              <a:off x="386069" y="437006"/>
              <a:ext cx="2095338" cy="2116816"/>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bwMode="auto">
            <a:xfrm>
              <a:off x="4688309" y="437006"/>
              <a:ext cx="2095338" cy="2116816"/>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p:cNvSpPr/>
            <p:nvPr/>
          </p:nvSpPr>
          <p:spPr bwMode="auto">
            <a:xfrm>
              <a:off x="6839429" y="437006"/>
              <a:ext cx="2095338" cy="2116816"/>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p:cNvSpPr/>
            <p:nvPr/>
          </p:nvSpPr>
          <p:spPr bwMode="auto">
            <a:xfrm>
              <a:off x="8990549" y="437006"/>
              <a:ext cx="2095338" cy="2116816"/>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2" name="Rectangle 81"/>
          <p:cNvSpPr/>
          <p:nvPr/>
        </p:nvSpPr>
        <p:spPr bwMode="auto">
          <a:xfrm>
            <a:off x="522493" y="296298"/>
            <a:ext cx="11394167" cy="25480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p:cNvSpPr/>
          <p:nvPr/>
        </p:nvSpPr>
        <p:spPr bwMode="auto">
          <a:xfrm>
            <a:off x="706273" y="85203"/>
            <a:ext cx="971790" cy="405627"/>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zh-TW" altLang="en-US" sz="2040" kern="0" dirty="0">
                <a:solidFill>
                  <a:srgbClr val="FFFFFF"/>
                </a:solidFill>
                <a:latin typeface="Segoe UI Light" panose="020B0502040204020203" pitchFamily="34" charset="0"/>
                <a:cs typeface="Segoe UI Light" panose="020B0502040204020203" pitchFamily="34" charset="0"/>
              </a:rPr>
              <a:t>應用</a:t>
            </a:r>
            <a:endParaRPr lang="en-US" sz="204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65" name="Rectangle 64"/>
          <p:cNvSpPr/>
          <p:nvPr/>
        </p:nvSpPr>
        <p:spPr bwMode="auto">
          <a:xfrm>
            <a:off x="735180" y="3249104"/>
            <a:ext cx="2673079" cy="916902"/>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p:cNvSpPr/>
          <p:nvPr/>
        </p:nvSpPr>
        <p:spPr bwMode="auto">
          <a:xfrm>
            <a:off x="3491089" y="3249105"/>
            <a:ext cx="2673079" cy="916902"/>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bwMode="auto">
          <a:xfrm>
            <a:off x="6247000" y="3249104"/>
            <a:ext cx="2673079" cy="916902"/>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bwMode="auto">
          <a:xfrm>
            <a:off x="9002909" y="3249104"/>
            <a:ext cx="2673079" cy="916902"/>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1087360" y="3460779"/>
            <a:ext cx="1968719" cy="497108"/>
            <a:chOff x="911708" y="3421584"/>
            <a:chExt cx="1930292" cy="487405"/>
          </a:xfrm>
        </p:grpSpPr>
        <p:sp>
          <p:nvSpPr>
            <p:cNvPr id="95" name="TextBox 94"/>
            <p:cNvSpPr txBox="1"/>
            <p:nvPr/>
          </p:nvSpPr>
          <p:spPr>
            <a:xfrm>
              <a:off x="1407177" y="3429012"/>
              <a:ext cx="1434823" cy="479977"/>
            </a:xfrm>
            <a:prstGeom prst="hexagon">
              <a:avLst/>
            </a:prstGeom>
            <a:noFill/>
          </p:spPr>
          <p:txBody>
            <a:bodyPr wrap="square" lIns="0" rIns="0" rtlCol="0">
              <a:spAutoFit/>
            </a:bodyPr>
            <a:lstStyle/>
            <a:p>
              <a:pPr defTabSz="914224">
                <a:defRPr/>
              </a:pPr>
              <a:r>
                <a:rPr lang="en-US" sz="1836" kern="0" dirty="0">
                  <a:solidFill>
                    <a:srgbClr val="FFFFFF"/>
                  </a:solidFill>
                  <a:latin typeface="Segoe UI Light"/>
                  <a:cs typeface="Segoe UI Semilight" panose="020B0402040204020203" pitchFamily="34" charset="0"/>
                </a:rPr>
                <a:t>Web Apps</a:t>
              </a:r>
            </a:p>
          </p:txBody>
        </p:sp>
        <p:pic>
          <p:nvPicPr>
            <p:cNvPr id="96" name="Picture 95"/>
            <p:cNvPicPr>
              <a:picLocks noChangeAspect="1"/>
            </p:cNvPicPr>
            <p:nvPr/>
          </p:nvPicPr>
          <p:blipFill>
            <a:blip r:embed="rId3"/>
            <a:stretch>
              <a:fillRect/>
            </a:stretch>
          </p:blipFill>
          <p:spPr>
            <a:xfrm>
              <a:off x="911708" y="3421584"/>
              <a:ext cx="495470" cy="483916"/>
            </a:xfrm>
            <a:prstGeom prst="rect">
              <a:avLst/>
            </a:prstGeom>
          </p:spPr>
        </p:pic>
      </p:grpSp>
      <p:grpSp>
        <p:nvGrpSpPr>
          <p:cNvPr id="15" name="Group 14"/>
          <p:cNvGrpSpPr/>
          <p:nvPr/>
        </p:nvGrpSpPr>
        <p:grpSpPr>
          <a:xfrm>
            <a:off x="3849860" y="3412627"/>
            <a:ext cx="1955538" cy="596839"/>
            <a:chOff x="3019971" y="3366629"/>
            <a:chExt cx="1917368" cy="585189"/>
          </a:xfrm>
        </p:grpSpPr>
        <p:sp>
          <p:nvSpPr>
            <p:cNvPr id="128" name="TextBox 127"/>
            <p:cNvSpPr txBox="1"/>
            <p:nvPr/>
          </p:nvSpPr>
          <p:spPr>
            <a:xfrm>
              <a:off x="3469589" y="3486342"/>
              <a:ext cx="1467750" cy="465476"/>
            </a:xfrm>
            <a:prstGeom prst="flowChartOffpageConnector">
              <a:avLst/>
            </a:prstGeom>
            <a:noFill/>
          </p:spPr>
          <p:txBody>
            <a:bodyPr wrap="square" rtlCol="0">
              <a:spAutoFit/>
            </a:bodyPr>
            <a:lstStyle/>
            <a:p>
              <a:pPr defTabSz="914224">
                <a:defRPr/>
              </a:pPr>
              <a:r>
                <a:rPr lang="en-US" sz="1836" kern="0" dirty="0">
                  <a:solidFill>
                    <a:srgbClr val="FFFFFF"/>
                  </a:solidFill>
                  <a:latin typeface="Segoe UI Light"/>
                  <a:cs typeface="Segoe UI Semilight" panose="020B0402040204020203" pitchFamily="34" charset="0"/>
                </a:rPr>
                <a:t>Mobile Apps</a:t>
              </a:r>
            </a:p>
          </p:txBody>
        </p:sp>
        <p:pic>
          <p:nvPicPr>
            <p:cNvPr id="129" name="Picture 128"/>
            <p:cNvPicPr>
              <a:picLocks noChangeAspect="1"/>
            </p:cNvPicPr>
            <p:nvPr/>
          </p:nvPicPr>
          <p:blipFill>
            <a:blip r:embed="rId4"/>
            <a:stretch>
              <a:fillRect/>
            </a:stretch>
          </p:blipFill>
          <p:spPr>
            <a:xfrm>
              <a:off x="3019971" y="3366629"/>
              <a:ext cx="375285" cy="538871"/>
            </a:xfrm>
            <a:prstGeom prst="rect">
              <a:avLst/>
            </a:prstGeom>
          </p:spPr>
        </p:pic>
      </p:grpSp>
      <p:grpSp>
        <p:nvGrpSpPr>
          <p:cNvPr id="14" name="Group 13"/>
          <p:cNvGrpSpPr/>
          <p:nvPr/>
        </p:nvGrpSpPr>
        <p:grpSpPr>
          <a:xfrm>
            <a:off x="6602009" y="3421709"/>
            <a:ext cx="1963062" cy="578673"/>
            <a:chOff x="5211091" y="3384440"/>
            <a:chExt cx="1924745" cy="567378"/>
          </a:xfrm>
        </p:grpSpPr>
        <p:pic>
          <p:nvPicPr>
            <p:cNvPr id="131" name="Picture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1091" y="3384440"/>
              <a:ext cx="560531" cy="560531"/>
            </a:xfrm>
            <a:prstGeom prst="rect">
              <a:avLst/>
            </a:prstGeom>
            <a:noFill/>
          </p:spPr>
        </p:pic>
        <p:sp>
          <p:nvSpPr>
            <p:cNvPr id="132" name="TextBox 131"/>
            <p:cNvSpPr txBox="1"/>
            <p:nvPr/>
          </p:nvSpPr>
          <p:spPr>
            <a:xfrm>
              <a:off x="5778497" y="3486342"/>
              <a:ext cx="1357339" cy="465476"/>
            </a:xfrm>
            <a:prstGeom prst="flowChartOffpageConnector">
              <a:avLst/>
            </a:prstGeom>
            <a:noFill/>
          </p:spPr>
          <p:txBody>
            <a:bodyPr wrap="square" rtlCol="0">
              <a:spAutoFit/>
            </a:bodyPr>
            <a:lstStyle/>
            <a:p>
              <a:pPr defTabSz="914224">
                <a:defRPr/>
              </a:pPr>
              <a:r>
                <a:rPr lang="en-US" sz="1836" kern="0" dirty="0">
                  <a:solidFill>
                    <a:srgbClr val="FFFFFF"/>
                  </a:solidFill>
                  <a:latin typeface="Segoe UI Light"/>
                  <a:cs typeface="Segoe UI Semilight" panose="020B0402040204020203" pitchFamily="34" charset="0"/>
                </a:rPr>
                <a:t>API Apps</a:t>
              </a:r>
            </a:p>
          </p:txBody>
        </p:sp>
      </p:grpSp>
      <p:sp>
        <p:nvSpPr>
          <p:cNvPr id="24" name="TextBox 23"/>
          <p:cNvSpPr txBox="1"/>
          <p:nvPr/>
        </p:nvSpPr>
        <p:spPr>
          <a:xfrm>
            <a:off x="10083758" y="3502910"/>
            <a:ext cx="1276592" cy="474742"/>
          </a:xfrm>
          <a:prstGeom prst="flowChartOffpageConnector">
            <a:avLst/>
          </a:prstGeom>
          <a:noFill/>
        </p:spPr>
        <p:txBody>
          <a:bodyPr wrap="square" rtlCol="0">
            <a:spAutoFit/>
          </a:bodyPr>
          <a:lstStyle/>
          <a:p>
            <a:pPr defTabSz="914224">
              <a:defRPr/>
            </a:pPr>
            <a:r>
              <a:rPr lang="en-US" sz="1836" kern="0" dirty="0">
                <a:solidFill>
                  <a:srgbClr val="FFFFFF"/>
                </a:solidFill>
                <a:latin typeface="Segoe UI Light"/>
                <a:cs typeface="Segoe UI Semilight" panose="020B0402040204020203" pitchFamily="34" charset="0"/>
              </a:rPr>
              <a:t>Functions</a:t>
            </a:r>
          </a:p>
        </p:txBody>
      </p:sp>
      <p:sp>
        <p:nvSpPr>
          <p:cNvPr id="27" name="TextBox 26"/>
          <p:cNvSpPr txBox="1"/>
          <p:nvPr/>
        </p:nvSpPr>
        <p:spPr>
          <a:xfrm>
            <a:off x="1239539" y="1920825"/>
            <a:ext cx="1135808" cy="313772"/>
          </a:xfrm>
          <a:prstGeom prst="rect">
            <a:avLst/>
          </a:prstGeom>
          <a:noFill/>
        </p:spPr>
        <p:txBody>
          <a:bodyPr wrap="none" rtlCol="0">
            <a:spAutoFit/>
          </a:bodyPr>
          <a:lstStyle/>
          <a:p>
            <a:pPr algn="ctr" defTabSz="932563"/>
            <a:r>
              <a:rPr lang="en-US" sz="1399" dirty="0" err="1">
                <a:solidFill>
                  <a:srgbClr val="FFFFFF"/>
                </a:solidFill>
                <a:latin typeface="Segoe UI Semilight" panose="020B0402040204020203" pitchFamily="34" charset="0"/>
                <a:cs typeface="Segoe UI Semilight" panose="020B0402040204020203" pitchFamily="34" charset="0"/>
              </a:rPr>
              <a:t>eCommerce</a:t>
            </a:r>
            <a:endParaRPr lang="en-US" sz="1399" dirty="0">
              <a:solidFill>
                <a:srgbClr val="FFFFFF"/>
              </a:solidFill>
              <a:latin typeface="Segoe UI Semilight" panose="020B0402040204020203" pitchFamily="34" charset="0"/>
              <a:cs typeface="Segoe UI Semilight" panose="020B0402040204020203" pitchFamily="34" charset="0"/>
            </a:endParaRPr>
          </a:p>
        </p:txBody>
      </p:sp>
      <p:sp>
        <p:nvSpPr>
          <p:cNvPr id="30" name="TextBox 29"/>
          <p:cNvSpPr txBox="1"/>
          <p:nvPr/>
        </p:nvSpPr>
        <p:spPr>
          <a:xfrm>
            <a:off x="3017745" y="1920825"/>
            <a:ext cx="1996624" cy="313772"/>
          </a:xfrm>
          <a:prstGeom prst="rect">
            <a:avLst/>
          </a:prstGeom>
          <a:noFill/>
        </p:spPr>
        <p:txBody>
          <a:bodyPr wrap="none" rtlCol="0">
            <a:spAutoFit/>
          </a:bodyPr>
          <a:lstStyle/>
          <a:p>
            <a:pPr algn="ctr" defTabSz="932563"/>
            <a:r>
              <a:rPr lang="en-US" sz="1399" dirty="0">
                <a:solidFill>
                  <a:srgbClr val="FFFFFF"/>
                </a:solidFill>
                <a:latin typeface="Segoe UI Semilight" panose="020B0402040204020203" pitchFamily="34" charset="0"/>
                <a:cs typeface="Segoe UI Semilight" panose="020B0402040204020203" pitchFamily="34" charset="0"/>
              </a:rPr>
              <a:t>Digital Global Presence</a:t>
            </a:r>
          </a:p>
        </p:txBody>
      </p:sp>
      <p:sp>
        <p:nvSpPr>
          <p:cNvPr id="36" name="TextBox 35"/>
          <p:cNvSpPr txBox="1"/>
          <p:nvPr/>
        </p:nvSpPr>
        <p:spPr>
          <a:xfrm>
            <a:off x="8190986" y="1965925"/>
            <a:ext cx="509048" cy="313772"/>
          </a:xfrm>
          <a:prstGeom prst="rect">
            <a:avLst/>
          </a:prstGeom>
          <a:noFill/>
        </p:spPr>
        <p:txBody>
          <a:bodyPr wrap="none" rtlCol="0">
            <a:spAutoFit/>
          </a:bodyPr>
          <a:lstStyle/>
          <a:p>
            <a:pPr algn="ctr" defTabSz="932563"/>
            <a:r>
              <a:rPr lang="en-US" sz="1399" dirty="0">
                <a:solidFill>
                  <a:srgbClr val="FFFFFF"/>
                </a:solidFill>
                <a:latin typeface="Segoe UI Semilight" panose="020B0402040204020203" pitchFamily="34" charset="0"/>
                <a:cs typeface="Segoe UI Semilight" panose="020B0402040204020203" pitchFamily="34" charset="0"/>
              </a:rPr>
              <a:t>LOB</a:t>
            </a:r>
          </a:p>
        </p:txBody>
      </p:sp>
      <p:grpSp>
        <p:nvGrpSpPr>
          <p:cNvPr id="37" name="Group 36"/>
          <p:cNvGrpSpPr/>
          <p:nvPr/>
        </p:nvGrpSpPr>
        <p:grpSpPr>
          <a:xfrm>
            <a:off x="9775122" y="988278"/>
            <a:ext cx="1678535" cy="1284501"/>
            <a:chOff x="268780" y="1073442"/>
            <a:chExt cx="1678774" cy="1284683"/>
          </a:xfrm>
        </p:grpSpPr>
        <p:pic>
          <p:nvPicPr>
            <p:cNvPr id="38" name="Picture 37"/>
            <p:cNvPicPr>
              <a:picLocks noChangeAspect="1"/>
            </p:cNvPicPr>
            <p:nvPr/>
          </p:nvPicPr>
          <p:blipFill>
            <a:blip r:embed="rId6"/>
            <a:stretch>
              <a:fillRect/>
            </a:stretch>
          </p:blipFill>
          <p:spPr>
            <a:xfrm>
              <a:off x="477568" y="1073442"/>
              <a:ext cx="1247342" cy="910893"/>
            </a:xfrm>
            <a:prstGeom prst="rect">
              <a:avLst/>
            </a:prstGeom>
          </p:spPr>
        </p:pic>
        <p:sp>
          <p:nvSpPr>
            <p:cNvPr id="39" name="TextBox 38"/>
            <p:cNvSpPr txBox="1"/>
            <p:nvPr/>
          </p:nvSpPr>
          <p:spPr>
            <a:xfrm>
              <a:off x="268780" y="2044308"/>
              <a:ext cx="1678774" cy="313817"/>
            </a:xfrm>
            <a:prstGeom prst="rect">
              <a:avLst/>
            </a:prstGeom>
            <a:noFill/>
          </p:spPr>
          <p:txBody>
            <a:bodyPr wrap="none" rtlCol="0">
              <a:spAutoFit/>
            </a:bodyPr>
            <a:lstStyle/>
            <a:p>
              <a:pPr algn="ctr" defTabSz="932563"/>
              <a:r>
                <a:rPr lang="en-US" sz="1399" dirty="0">
                  <a:solidFill>
                    <a:srgbClr val="FFFFFF"/>
                  </a:solidFill>
                  <a:latin typeface="Segoe UI Semilight" panose="020B0402040204020203" pitchFamily="34" charset="0"/>
                  <a:cs typeface="Segoe UI Semilight" panose="020B0402040204020203" pitchFamily="34" charset="0"/>
                </a:rPr>
                <a:t>API / Services / ISV</a:t>
              </a:r>
            </a:p>
          </p:txBody>
        </p:sp>
      </p:grpSp>
      <p:grpSp>
        <p:nvGrpSpPr>
          <p:cNvPr id="40" name="Group 39"/>
          <p:cNvGrpSpPr/>
          <p:nvPr/>
        </p:nvGrpSpPr>
        <p:grpSpPr>
          <a:xfrm>
            <a:off x="5541569" y="961773"/>
            <a:ext cx="1341042" cy="1274613"/>
            <a:chOff x="8704373" y="1701366"/>
            <a:chExt cx="1341232" cy="1274792"/>
          </a:xfrm>
        </p:grpSpPr>
        <p:sp>
          <p:nvSpPr>
            <p:cNvPr id="41" name="TextBox 40"/>
            <p:cNvSpPr txBox="1"/>
            <p:nvPr/>
          </p:nvSpPr>
          <p:spPr>
            <a:xfrm>
              <a:off x="8761677" y="2662342"/>
              <a:ext cx="1241600" cy="313816"/>
            </a:xfrm>
            <a:prstGeom prst="rect">
              <a:avLst/>
            </a:prstGeom>
            <a:noFill/>
          </p:spPr>
          <p:txBody>
            <a:bodyPr wrap="none" rtlCol="0">
              <a:spAutoFit/>
            </a:bodyPr>
            <a:lstStyle/>
            <a:p>
              <a:pPr algn="ctr" defTabSz="932563"/>
              <a:r>
                <a:rPr lang="en-US" sz="1399" dirty="0">
                  <a:solidFill>
                    <a:srgbClr val="FFFFFF"/>
                  </a:solidFill>
                  <a:latin typeface="Segoe UI Semilight" panose="020B0402040204020203" pitchFamily="34" charset="0"/>
                  <a:cs typeface="Segoe UI Semilight" panose="020B0402040204020203" pitchFamily="34" charset="0"/>
                </a:rPr>
                <a:t>Custom Apps</a:t>
              </a:r>
            </a:p>
          </p:txBody>
        </p:sp>
        <p:pic>
          <p:nvPicPr>
            <p:cNvPr id="42" name="Picture 41"/>
            <p:cNvPicPr>
              <a:picLocks noChangeAspect="1"/>
            </p:cNvPicPr>
            <p:nvPr/>
          </p:nvPicPr>
          <p:blipFill>
            <a:blip r:embed="rId7"/>
            <a:stretch>
              <a:fillRect/>
            </a:stretch>
          </p:blipFill>
          <p:spPr>
            <a:xfrm>
              <a:off x="8704373" y="1701366"/>
              <a:ext cx="1341232" cy="904858"/>
            </a:xfrm>
            <a:prstGeom prst="rect">
              <a:avLst/>
            </a:prstGeom>
          </p:spPr>
        </p:pic>
      </p:grpSp>
      <p:sp>
        <p:nvSpPr>
          <p:cNvPr id="5" name="Rectangle 4"/>
          <p:cNvSpPr/>
          <p:nvPr/>
        </p:nvSpPr>
        <p:spPr bwMode="auto">
          <a:xfrm>
            <a:off x="10015997" y="1156039"/>
            <a:ext cx="1176124" cy="70482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1075" y="1095852"/>
            <a:ext cx="846629" cy="846629"/>
          </a:xfrm>
          <a:prstGeom prst="rect">
            <a:avLst/>
          </a:prstGeom>
        </p:spPr>
      </p:pic>
      <p:grpSp>
        <p:nvGrpSpPr>
          <p:cNvPr id="13" name="Group 12"/>
          <p:cNvGrpSpPr/>
          <p:nvPr/>
        </p:nvGrpSpPr>
        <p:grpSpPr>
          <a:xfrm>
            <a:off x="1230298" y="969748"/>
            <a:ext cx="1247165" cy="910764"/>
            <a:chOff x="9379882" y="4203901"/>
            <a:chExt cx="1222822" cy="892987"/>
          </a:xfrm>
        </p:grpSpPr>
        <p:pic>
          <p:nvPicPr>
            <p:cNvPr id="56" name="Picture 55"/>
            <p:cNvPicPr>
              <a:picLocks noChangeAspect="1"/>
            </p:cNvPicPr>
            <p:nvPr/>
          </p:nvPicPr>
          <p:blipFill>
            <a:blip r:embed="rId6"/>
            <a:stretch>
              <a:fillRect/>
            </a:stretch>
          </p:blipFill>
          <p:spPr>
            <a:xfrm>
              <a:off x="9379882" y="4203901"/>
              <a:ext cx="1222822" cy="892987"/>
            </a:xfrm>
            <a:prstGeom prst="rect">
              <a:avLst/>
            </a:prstGeom>
            <a:solidFill>
              <a:srgbClr val="00B050"/>
            </a:solidFill>
          </p:spPr>
        </p:pic>
        <p:sp>
          <p:nvSpPr>
            <p:cNvPr id="57" name="Rectangle 56"/>
            <p:cNvSpPr/>
            <p:nvPr/>
          </p:nvSpPr>
          <p:spPr bwMode="auto">
            <a:xfrm>
              <a:off x="9411339" y="4364803"/>
              <a:ext cx="1153167" cy="69106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61353" y="4501193"/>
              <a:ext cx="453138" cy="418281"/>
            </a:xfrm>
            <a:prstGeom prst="rect">
              <a:avLst/>
            </a:prstGeom>
          </p:spPr>
        </p:pic>
      </p:grpSp>
      <p:pic>
        <p:nvPicPr>
          <p:cNvPr id="53" name="Picture 52"/>
          <p:cNvPicPr>
            <a:picLocks noChangeAspect="1"/>
          </p:cNvPicPr>
          <p:nvPr/>
        </p:nvPicPr>
        <p:blipFill>
          <a:blip r:embed="rId6"/>
          <a:stretch>
            <a:fillRect/>
          </a:stretch>
        </p:blipFill>
        <p:spPr>
          <a:xfrm>
            <a:off x="3402050" y="959368"/>
            <a:ext cx="1247165" cy="910764"/>
          </a:xfrm>
          <a:prstGeom prst="rect">
            <a:avLst/>
          </a:prstGeom>
        </p:spPr>
      </p:pic>
      <p:sp>
        <p:nvSpPr>
          <p:cNvPr id="54" name="Rectangle 53"/>
          <p:cNvSpPr/>
          <p:nvPr/>
        </p:nvSpPr>
        <p:spPr bwMode="auto">
          <a:xfrm>
            <a:off x="3434134" y="1123473"/>
            <a:ext cx="1176124" cy="70482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64882" y="1224830"/>
            <a:ext cx="514626" cy="522027"/>
          </a:xfrm>
          <a:prstGeom prst="rect">
            <a:avLst/>
          </a:prstGeom>
        </p:spPr>
      </p:pic>
      <p:pic>
        <p:nvPicPr>
          <p:cNvPr id="60" name="Picture 59"/>
          <p:cNvPicPr>
            <a:picLocks noChangeAspect="1"/>
          </p:cNvPicPr>
          <p:nvPr/>
        </p:nvPicPr>
        <p:blipFill>
          <a:blip r:embed="rId6"/>
          <a:stretch>
            <a:fillRect/>
          </a:stretch>
        </p:blipFill>
        <p:spPr>
          <a:xfrm>
            <a:off x="7833768" y="949614"/>
            <a:ext cx="1247165" cy="910764"/>
          </a:xfrm>
          <a:prstGeom prst="rect">
            <a:avLst/>
          </a:prstGeom>
          <a:solidFill>
            <a:srgbClr val="00B050"/>
          </a:solidFill>
        </p:spPr>
      </p:pic>
      <p:sp>
        <p:nvSpPr>
          <p:cNvPr id="61" name="Rectangle 60"/>
          <p:cNvSpPr/>
          <p:nvPr/>
        </p:nvSpPr>
        <p:spPr bwMode="auto">
          <a:xfrm>
            <a:off x="7873026" y="1113720"/>
            <a:ext cx="1176124" cy="70482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77103" y="1220866"/>
            <a:ext cx="560495" cy="479056"/>
          </a:xfrm>
          <a:prstGeom prst="rect">
            <a:avLst/>
          </a:prstGeom>
        </p:spPr>
      </p:pic>
      <p:sp>
        <p:nvSpPr>
          <p:cNvPr id="64" name="Rectangle 63"/>
          <p:cNvSpPr/>
          <p:nvPr/>
        </p:nvSpPr>
        <p:spPr bwMode="auto">
          <a:xfrm>
            <a:off x="522493" y="3072700"/>
            <a:ext cx="11394167" cy="3448348"/>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763165" y="2923248"/>
            <a:ext cx="1751560" cy="30475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zh-TW" altLang="en-US" sz="2040" dirty="0">
                <a:solidFill>
                  <a:srgbClr val="00B0F0"/>
                </a:solidFill>
                <a:latin typeface="Segoe UI Light"/>
                <a:ea typeface="Segoe UI" pitchFamily="34" charset="0"/>
                <a:cs typeface="Segoe UI" pitchFamily="34" charset="0"/>
              </a:rPr>
              <a:t>應用服務</a:t>
            </a:r>
            <a:endParaRPr lang="en-US" sz="2040" dirty="0">
              <a:solidFill>
                <a:srgbClr val="00B0F0"/>
              </a:solidFill>
              <a:latin typeface="Segoe UI Light"/>
              <a:ea typeface="Segoe UI" pitchFamily="34" charset="0"/>
              <a:cs typeface="Segoe UI" pitchFamily="34" charset="0"/>
            </a:endParaRPr>
          </a:p>
        </p:txBody>
      </p:sp>
      <p:sp>
        <p:nvSpPr>
          <p:cNvPr id="18" name="TextBox 17"/>
          <p:cNvSpPr txBox="1"/>
          <p:nvPr/>
        </p:nvSpPr>
        <p:spPr>
          <a:xfrm>
            <a:off x="1807443" y="4507712"/>
            <a:ext cx="2864705" cy="555585"/>
          </a:xfrm>
          <a:prstGeom prst="rect">
            <a:avLst/>
          </a:prstGeom>
          <a:noFill/>
        </p:spPr>
        <p:txBody>
          <a:bodyPr wrap="square" lIns="186521" tIns="149217" rIns="186521" bIns="149217" rtlCol="0">
            <a:spAutoFit/>
          </a:bodyPr>
          <a:lstStyle/>
          <a:p>
            <a:pPr defTabSz="932597">
              <a:lnSpc>
                <a:spcPct val="90000"/>
              </a:lnSpc>
              <a:spcAft>
                <a:spcPts val="612"/>
              </a:spcAft>
            </a:pPr>
            <a:r>
              <a:rPr lang="zh-TW" altLang="en-US" sz="1836" dirty="0">
                <a:gradFill>
                  <a:gsLst>
                    <a:gs pos="2917">
                      <a:srgbClr val="FFFFFF"/>
                    </a:gs>
                    <a:gs pos="30000">
                      <a:srgbClr val="FFFFFF"/>
                    </a:gs>
                  </a:gsLst>
                  <a:lin ang="5400000" scaled="0"/>
                </a:gradFill>
                <a:latin typeface="Segoe UI"/>
              </a:rPr>
              <a:t>完全的受管理平台</a:t>
            </a:r>
            <a:endParaRPr lang="en-US" sz="1836" dirty="0">
              <a:gradFill>
                <a:gsLst>
                  <a:gs pos="2917">
                    <a:srgbClr val="FFFFFF"/>
                  </a:gs>
                  <a:gs pos="30000">
                    <a:srgbClr val="FFFFFF"/>
                  </a:gs>
                </a:gsLst>
                <a:lin ang="5400000" scaled="0"/>
              </a:gradFill>
              <a:latin typeface="Segoe UI"/>
            </a:endParaRPr>
          </a:p>
        </p:txBody>
      </p:sp>
      <p:sp>
        <p:nvSpPr>
          <p:cNvPr id="19" name="TextBox 18"/>
          <p:cNvSpPr txBox="1"/>
          <p:nvPr/>
        </p:nvSpPr>
        <p:spPr>
          <a:xfrm>
            <a:off x="1815195" y="4972836"/>
            <a:ext cx="2786493" cy="1555130"/>
          </a:xfrm>
          <a:prstGeom prst="rect">
            <a:avLst/>
          </a:prstGeom>
          <a:noFill/>
        </p:spPr>
        <p:txBody>
          <a:bodyPr wrap="square" lIns="186521" tIns="186521" rIns="186521" bIns="186521" rtlCol="0">
            <a:spAutoFit/>
          </a:bodyPr>
          <a:lstStyle/>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rPr>
              <a:t>無極限</a:t>
            </a:r>
            <a:r>
              <a:rPr lang="en-US" altLang="zh-TW" sz="1224" dirty="0">
                <a:solidFill>
                  <a:srgbClr val="FFFFFF"/>
                </a:solidFill>
                <a:latin typeface="Segoe UI"/>
              </a:rPr>
              <a:t>/</a:t>
            </a:r>
            <a:r>
              <a:rPr lang="zh-TW" altLang="en-US" sz="1224" dirty="0">
                <a:solidFill>
                  <a:srgbClr val="FFFFFF"/>
                </a:solidFill>
                <a:latin typeface="Segoe UI"/>
              </a:rPr>
              <a:t>自動</a:t>
            </a:r>
            <a:r>
              <a:rPr lang="en-US" sz="1224" dirty="0">
                <a:solidFill>
                  <a:srgbClr val="FFFFFF"/>
                </a:solidFill>
                <a:latin typeface="Segoe UI"/>
              </a:rPr>
              <a:t> </a:t>
            </a:r>
          </a:p>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rPr>
              <a:t>作業系統與框架</a:t>
            </a:r>
            <a:r>
              <a:rPr lang="en-US" sz="1224" dirty="0">
                <a:solidFill>
                  <a:srgbClr val="FFFFFF"/>
                </a:solidFill>
                <a:latin typeface="Segoe UI"/>
              </a:rPr>
              <a:t> </a:t>
            </a:r>
          </a:p>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rPr>
              <a:t>負載平衡</a:t>
            </a:r>
            <a:endParaRPr lang="en-US" sz="1224" dirty="0">
              <a:solidFill>
                <a:srgbClr val="FFFFFF"/>
              </a:solidFill>
              <a:latin typeface="Segoe UI"/>
            </a:endParaRPr>
          </a:p>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rPr>
              <a:t>其他相關</a:t>
            </a:r>
            <a:endParaRPr lang="en-US" sz="1224" dirty="0">
              <a:solidFill>
                <a:srgbClr val="FFFFFF"/>
              </a:solidFill>
              <a:latin typeface="Segoe UI"/>
            </a:endParaRPr>
          </a:p>
          <a:p>
            <a:pPr marL="174862" indent="-174862" defTabSz="932597">
              <a:lnSpc>
                <a:spcPct val="90000"/>
              </a:lnSpc>
              <a:spcAft>
                <a:spcPts val="612"/>
              </a:spcAft>
              <a:buFont typeface="Arial" panose="020B0604020202020204" pitchFamily="34" charset="0"/>
              <a:buChar char="•"/>
            </a:pPr>
            <a:endParaRPr lang="en-US" sz="1224" dirty="0">
              <a:solidFill>
                <a:srgbClr val="FFFFFF"/>
              </a:solidFill>
              <a:latin typeface="Segoe UI"/>
            </a:endParaRPr>
          </a:p>
        </p:txBody>
      </p:sp>
      <p:cxnSp>
        <p:nvCxnSpPr>
          <p:cNvPr id="86" name="Straight Connector 85"/>
          <p:cNvCxnSpPr/>
          <p:nvPr/>
        </p:nvCxnSpPr>
        <p:spPr>
          <a:xfrm flipH="1" flipV="1">
            <a:off x="4748449" y="4386482"/>
            <a:ext cx="3876" cy="1877336"/>
          </a:xfrm>
          <a:prstGeom prst="line">
            <a:avLst/>
          </a:prstGeom>
          <a:ln w="6350">
            <a:solidFill>
              <a:srgbClr val="5E5E5E">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053806" y="4386483"/>
            <a:ext cx="3876" cy="1877336"/>
          </a:xfrm>
          <a:prstGeom prst="line">
            <a:avLst/>
          </a:prstGeom>
          <a:ln w="6350">
            <a:solidFill>
              <a:srgbClr val="5E5E5E">
                <a:alpha val="4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544510" y="4489928"/>
            <a:ext cx="2942973" cy="555610"/>
          </a:xfrm>
          <a:prstGeom prst="rect">
            <a:avLst/>
          </a:prstGeom>
          <a:noFill/>
        </p:spPr>
        <p:txBody>
          <a:bodyPr wrap="square" lIns="186521" tIns="149217" rIns="186521" bIns="149217" rtlCol="0">
            <a:spAutoFit/>
          </a:bodyPr>
          <a:lstStyle/>
          <a:p>
            <a:pPr defTabSz="932597">
              <a:lnSpc>
                <a:spcPct val="90000"/>
              </a:lnSpc>
              <a:spcAft>
                <a:spcPts val="612"/>
              </a:spcAft>
            </a:pPr>
            <a:r>
              <a:rPr lang="zh-TW" altLang="en-US" sz="1836" dirty="0">
                <a:gradFill>
                  <a:gsLst>
                    <a:gs pos="2917">
                      <a:srgbClr val="FFFFFF"/>
                    </a:gs>
                    <a:gs pos="30000">
                      <a:srgbClr val="FFFFFF"/>
                    </a:gs>
                  </a:gsLst>
                  <a:lin ang="5400000" scaled="0"/>
                </a:gradFill>
                <a:latin typeface="Segoe UI"/>
              </a:rPr>
              <a:t>企業級</a:t>
            </a:r>
            <a:endParaRPr lang="en-US" sz="1836" dirty="0">
              <a:gradFill>
                <a:gsLst>
                  <a:gs pos="2917">
                    <a:srgbClr val="FFFFFF"/>
                  </a:gs>
                  <a:gs pos="30000">
                    <a:srgbClr val="FFFFFF"/>
                  </a:gs>
                </a:gsLst>
                <a:lin ang="5400000" scaled="0"/>
              </a:gradFill>
              <a:latin typeface="Segoe UI"/>
            </a:endParaRPr>
          </a:p>
        </p:txBody>
      </p:sp>
      <p:sp>
        <p:nvSpPr>
          <p:cNvPr id="97" name="TextBox 96"/>
          <p:cNvSpPr txBox="1"/>
          <p:nvPr/>
        </p:nvSpPr>
        <p:spPr>
          <a:xfrm>
            <a:off x="8544509" y="4983236"/>
            <a:ext cx="2786493" cy="1303747"/>
          </a:xfrm>
          <a:prstGeom prst="rect">
            <a:avLst/>
          </a:prstGeom>
          <a:noFill/>
        </p:spPr>
        <p:txBody>
          <a:bodyPr wrap="square" lIns="186521" tIns="186521" rIns="186521" bIns="186521" rtlCol="0">
            <a:spAutoFit/>
          </a:bodyPr>
          <a:lstStyle/>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cs typeface="Segoe UI Semilight" panose="020B0402040204020203" pitchFamily="34" charset="0"/>
              </a:rPr>
              <a:t>企業級</a:t>
            </a:r>
            <a:r>
              <a:rPr lang="en-US" sz="1224" dirty="0">
                <a:solidFill>
                  <a:srgbClr val="FFFFFF"/>
                </a:solidFill>
                <a:latin typeface="Segoe UI"/>
                <a:cs typeface="Segoe UI Semilight" panose="020B0402040204020203" pitchFamily="34" charset="0"/>
              </a:rPr>
              <a:t> SLA</a:t>
            </a:r>
          </a:p>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cs typeface="Segoe UI Semilight" panose="020B0402040204020203" pitchFamily="34" charset="0"/>
              </a:rPr>
              <a:t>安全與法規符合</a:t>
            </a:r>
            <a:endParaRPr lang="en-US" sz="1224" dirty="0">
              <a:solidFill>
                <a:srgbClr val="FFFFFF"/>
              </a:solidFill>
              <a:latin typeface="Segoe UI"/>
              <a:cs typeface="Segoe UI Semilight" panose="020B0402040204020203" pitchFamily="34" charset="0"/>
            </a:endParaRPr>
          </a:p>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latin typeface="Segoe UI"/>
                <a:cs typeface="Segoe UI Semilight" panose="020B0402040204020203" pitchFamily="34" charset="0"/>
              </a:rPr>
              <a:t>地端連結</a:t>
            </a:r>
            <a:endParaRPr lang="en-US" sz="1224" dirty="0">
              <a:solidFill>
                <a:srgbClr val="FFFFFF"/>
              </a:solidFill>
              <a:latin typeface="Segoe UI"/>
              <a:cs typeface="Segoe UI Semilight" panose="020B0402040204020203" pitchFamily="34" charset="0"/>
            </a:endParaRPr>
          </a:p>
          <a:p>
            <a:pPr marL="174862" indent="-174862" defTabSz="932597">
              <a:lnSpc>
                <a:spcPct val="90000"/>
              </a:lnSpc>
              <a:spcAft>
                <a:spcPts val="612"/>
              </a:spcAft>
              <a:buFont typeface="Arial" panose="020B0604020202020204" pitchFamily="34" charset="0"/>
              <a:buChar char="•"/>
            </a:pPr>
            <a:r>
              <a:rPr lang="zh-TW" altLang="en-US" sz="1224" dirty="0">
                <a:solidFill>
                  <a:srgbClr val="FFFFFF"/>
                </a:solidFill>
              </a:rPr>
              <a:t>其他相關</a:t>
            </a:r>
            <a:endParaRPr lang="en-US" altLang="zh-TW" sz="1224" dirty="0">
              <a:solidFill>
                <a:srgbClr val="FFFFFF"/>
              </a:solidFill>
            </a:endParaRPr>
          </a:p>
        </p:txBody>
      </p:sp>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81599" y="3441242"/>
            <a:ext cx="619330" cy="532623"/>
          </a:xfrm>
          <a:prstGeom prst="rect">
            <a:avLst/>
          </a:prstGeom>
        </p:spPr>
      </p:pic>
    </p:spTree>
    <p:extLst>
      <p:ext uri="{BB962C8B-B14F-4D97-AF65-F5344CB8AC3E}">
        <p14:creationId xmlns:p14="http://schemas.microsoft.com/office/powerpoint/2010/main" val="217808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up)">
                                      <p:cBhvr>
                                        <p:cTn id="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2850"/>
            <a:ext cx="11885514" cy="4936351"/>
          </a:xfrm>
        </p:spPr>
        <p:txBody>
          <a:bodyPr/>
          <a:lstStyle/>
          <a:p>
            <a:r>
              <a:rPr lang="zh-TW" altLang="en-US" dirty="0"/>
              <a:t>執行與現有的 </a:t>
            </a:r>
            <a:r>
              <a:rPr lang="en-US" altLang="zh-TW" dirty="0"/>
              <a:t>App </a:t>
            </a:r>
            <a:r>
              <a:rPr lang="zh-TW" altLang="en-US" dirty="0"/>
              <a:t>代管計畫 </a:t>
            </a:r>
            <a:r>
              <a:rPr lang="en-US" altLang="zh-TW" dirty="0"/>
              <a:t>(app hosting plan)</a:t>
            </a:r>
            <a:endParaRPr lang="en-US" dirty="0"/>
          </a:p>
          <a:p>
            <a:pPr lvl="1"/>
            <a:r>
              <a:rPr lang="zh-TW" altLang="en-US" dirty="0"/>
              <a:t>與現有 </a:t>
            </a:r>
            <a:r>
              <a:rPr lang="en-US" dirty="0"/>
              <a:t>Web, Mobile, </a:t>
            </a:r>
            <a:r>
              <a:rPr lang="zh-TW" altLang="en-US" dirty="0"/>
              <a:t>與</a:t>
            </a:r>
            <a:r>
              <a:rPr lang="en-US" dirty="0"/>
              <a:t> API Apps </a:t>
            </a:r>
            <a:r>
              <a:rPr lang="zh-TW" altLang="en-US" dirty="0"/>
              <a:t>並存</a:t>
            </a:r>
            <a:endParaRPr lang="en-US" dirty="0"/>
          </a:p>
          <a:p>
            <a:pPr lvl="1"/>
            <a:r>
              <a:rPr lang="zh-TW" altLang="en-US" dirty="0"/>
              <a:t>可使用現有的</a:t>
            </a:r>
            <a:r>
              <a:rPr lang="en-US" dirty="0"/>
              <a:t> App Service ARM APIs </a:t>
            </a:r>
            <a:r>
              <a:rPr lang="zh-TW" altLang="en-US" dirty="0"/>
              <a:t>部署</a:t>
            </a:r>
            <a:endParaRPr lang="en-US" dirty="0"/>
          </a:p>
          <a:p>
            <a:r>
              <a:rPr lang="en-US" dirty="0"/>
              <a:t>App Service </a:t>
            </a:r>
            <a:r>
              <a:rPr lang="zh-TW" altLang="en-US" dirty="0"/>
              <a:t>的所有功能</a:t>
            </a:r>
            <a:endParaRPr lang="en-US" dirty="0"/>
          </a:p>
          <a:p>
            <a:pPr lvl="1"/>
            <a:r>
              <a:rPr lang="zh-TW" altLang="en-US" dirty="0"/>
              <a:t>持續部署</a:t>
            </a:r>
            <a:endParaRPr lang="en-US" dirty="0"/>
          </a:p>
          <a:p>
            <a:pPr lvl="1"/>
            <a:r>
              <a:rPr lang="zh-TW" altLang="en-US" dirty="0"/>
              <a:t>部署槽</a:t>
            </a:r>
            <a:endParaRPr lang="en-US" dirty="0"/>
          </a:p>
          <a:p>
            <a:pPr lvl="1"/>
            <a:r>
              <a:rPr lang="zh-TW" altLang="en-US" dirty="0"/>
              <a:t>遠端除錯</a:t>
            </a:r>
            <a:endParaRPr lang="en-US" dirty="0"/>
          </a:p>
          <a:p>
            <a:r>
              <a:rPr lang="zh-TW" altLang="en-US" dirty="0"/>
              <a:t>執行於隔離與專屬環境</a:t>
            </a:r>
            <a:endParaRPr lang="en-US" dirty="0"/>
          </a:p>
          <a:p>
            <a:pPr lvl="1"/>
            <a:r>
              <a:rPr lang="en-US" dirty="0"/>
              <a:t>App</a:t>
            </a:r>
            <a:r>
              <a:rPr lang="zh-TW" altLang="en-US" dirty="0"/>
              <a:t>服務環境協助執行於專屬環境</a:t>
            </a:r>
            <a:endParaRPr lang="en-US" dirty="0"/>
          </a:p>
          <a:p>
            <a:pPr lvl="1"/>
            <a:r>
              <a:rPr lang="zh-TW" altLang="en-US" dirty="0"/>
              <a:t>執行於自己的 </a:t>
            </a:r>
            <a:r>
              <a:rPr lang="en-US" altLang="zh-TW" dirty="0"/>
              <a:t>VNET</a:t>
            </a:r>
            <a:r>
              <a:rPr lang="zh-TW" altLang="en-US" dirty="0"/>
              <a:t>，使用自己的前端與防火牆。</a:t>
            </a:r>
            <a:endParaRPr lang="en-US" dirty="0"/>
          </a:p>
        </p:txBody>
      </p:sp>
      <p:sp>
        <p:nvSpPr>
          <p:cNvPr id="3" name="Title 2"/>
          <p:cNvSpPr>
            <a:spLocks noGrp="1"/>
          </p:cNvSpPr>
          <p:nvPr>
            <p:ph type="title"/>
          </p:nvPr>
        </p:nvSpPr>
        <p:spPr/>
        <p:txBody>
          <a:bodyPr/>
          <a:lstStyle/>
          <a:p>
            <a:r>
              <a:rPr lang="zh-TW" altLang="en-US" dirty="0"/>
              <a:t>建置於 </a:t>
            </a:r>
            <a:r>
              <a:rPr lang="en-US" altLang="zh-TW" dirty="0"/>
              <a:t>App Service</a:t>
            </a:r>
            <a:endParaRPr lang="en-US" dirty="0"/>
          </a:p>
        </p:txBody>
      </p:sp>
    </p:spTree>
    <p:extLst>
      <p:ext uri="{BB962C8B-B14F-4D97-AF65-F5344CB8AC3E}">
        <p14:creationId xmlns:p14="http://schemas.microsoft.com/office/powerpoint/2010/main" val="32314797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1"/>
            <a:ext cx="11885514" cy="2092496"/>
          </a:xfrm>
        </p:spPr>
        <p:txBody>
          <a:bodyPr/>
          <a:lstStyle/>
          <a:p>
            <a:r>
              <a:rPr lang="zh-TW" altLang="en-US" dirty="0"/>
              <a:t>擴展到較大的 </a:t>
            </a:r>
            <a:r>
              <a:rPr lang="en-US" altLang="zh-TW" dirty="0"/>
              <a:t>VM </a:t>
            </a:r>
            <a:r>
              <a:rPr lang="zh-TW" altLang="en-US" dirty="0"/>
              <a:t>以取得更多資源</a:t>
            </a:r>
            <a:endParaRPr lang="en-US" dirty="0"/>
          </a:p>
          <a:p>
            <a:r>
              <a:rPr lang="zh-TW" altLang="en-US" dirty="0"/>
              <a:t>使用簡單的滑動棒就可以擴展</a:t>
            </a:r>
            <a:endParaRPr lang="en-US" dirty="0"/>
          </a:p>
          <a:p>
            <a:r>
              <a:rPr lang="zh-TW" altLang="en-US" dirty="0"/>
              <a:t>設定自動擴展規則，在你還在睡覺時處理額外工作。</a:t>
            </a:r>
            <a:endParaRPr lang="en-US" dirty="0"/>
          </a:p>
        </p:txBody>
      </p:sp>
      <p:sp>
        <p:nvSpPr>
          <p:cNvPr id="3" name="Title 2"/>
          <p:cNvSpPr>
            <a:spLocks noGrp="1"/>
          </p:cNvSpPr>
          <p:nvPr>
            <p:ph type="title"/>
          </p:nvPr>
        </p:nvSpPr>
        <p:spPr/>
        <p:txBody>
          <a:bodyPr/>
          <a:lstStyle/>
          <a:p>
            <a:r>
              <a:rPr lang="zh-TW" altLang="en-US" dirty="0"/>
              <a:t>於</a:t>
            </a:r>
            <a:r>
              <a:rPr lang="en-US" dirty="0"/>
              <a:t>App Service</a:t>
            </a:r>
            <a:r>
              <a:rPr lang="zh-TW" altLang="en-US" dirty="0"/>
              <a:t>擴展</a:t>
            </a:r>
            <a:endParaRPr lang="en-US" dirty="0"/>
          </a:p>
        </p:txBody>
      </p:sp>
    </p:spTree>
    <p:extLst>
      <p:ext uri="{BB962C8B-B14F-4D97-AF65-F5344CB8AC3E}">
        <p14:creationId xmlns:p14="http://schemas.microsoft.com/office/powerpoint/2010/main" val="29313203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建置於擴展</a:t>
            </a:r>
            <a:endParaRPr lang="en-US" dirty="0"/>
          </a:p>
        </p:txBody>
      </p:sp>
      <p:sp>
        <p:nvSpPr>
          <p:cNvPr id="6" name="AutoShape 257"/>
          <p:cNvSpPr>
            <a:spLocks noChangeAspect="1" noChangeArrowheads="1" noTextEdit="1"/>
          </p:cNvSpPr>
          <p:nvPr/>
        </p:nvSpPr>
        <p:spPr bwMode="auto">
          <a:xfrm>
            <a:off x="830628" y="1386877"/>
            <a:ext cx="1039294" cy="359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107" name="Group 106"/>
          <p:cNvGrpSpPr/>
          <p:nvPr/>
        </p:nvGrpSpPr>
        <p:grpSpPr>
          <a:xfrm>
            <a:off x="961166" y="1638476"/>
            <a:ext cx="1579552" cy="1814059"/>
            <a:chOff x="688377" y="1671693"/>
            <a:chExt cx="978916" cy="1124250"/>
          </a:xfrm>
        </p:grpSpPr>
        <p:sp>
          <p:nvSpPr>
            <p:cNvPr id="7" name="Rectangle 260"/>
            <p:cNvSpPr>
              <a:spLocks noChangeArrowheads="1"/>
            </p:cNvSpPr>
            <p:nvPr/>
          </p:nvSpPr>
          <p:spPr bwMode="auto">
            <a:xfrm>
              <a:off x="811994" y="2456831"/>
              <a:ext cx="339112" cy="339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6" name="Rectangle 279"/>
            <p:cNvSpPr>
              <a:spLocks noChangeArrowheads="1"/>
            </p:cNvSpPr>
            <p:nvPr/>
          </p:nvSpPr>
          <p:spPr bwMode="auto">
            <a:xfrm>
              <a:off x="688377" y="1853778"/>
              <a:ext cx="821888" cy="82355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 name="Freeform 280"/>
            <p:cNvSpPr>
              <a:spLocks/>
            </p:cNvSpPr>
            <p:nvPr/>
          </p:nvSpPr>
          <p:spPr bwMode="auto">
            <a:xfrm>
              <a:off x="832041" y="2000783"/>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8" name="Freeform 281"/>
            <p:cNvSpPr>
              <a:spLocks noEditPoints="1"/>
            </p:cNvSpPr>
            <p:nvPr/>
          </p:nvSpPr>
          <p:spPr bwMode="auto">
            <a:xfrm>
              <a:off x="940623" y="2000783"/>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9" name="Freeform 282"/>
            <p:cNvSpPr>
              <a:spLocks/>
            </p:cNvSpPr>
            <p:nvPr/>
          </p:nvSpPr>
          <p:spPr bwMode="auto">
            <a:xfrm>
              <a:off x="1062570" y="200078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0" name="Freeform 283"/>
            <p:cNvSpPr>
              <a:spLocks noEditPoints="1"/>
            </p:cNvSpPr>
            <p:nvPr/>
          </p:nvSpPr>
          <p:spPr bwMode="auto">
            <a:xfrm>
              <a:off x="820347" y="2194561"/>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1" name="Freeform 284"/>
            <p:cNvSpPr>
              <a:spLocks/>
            </p:cNvSpPr>
            <p:nvPr/>
          </p:nvSpPr>
          <p:spPr bwMode="auto">
            <a:xfrm>
              <a:off x="950646" y="2194561"/>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2" name="Freeform 285"/>
            <p:cNvSpPr>
              <a:spLocks noEditPoints="1"/>
            </p:cNvSpPr>
            <p:nvPr/>
          </p:nvSpPr>
          <p:spPr bwMode="auto">
            <a:xfrm>
              <a:off x="1050877" y="2194561"/>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3" name="Freeform 286"/>
            <p:cNvSpPr>
              <a:spLocks noEditPoints="1"/>
            </p:cNvSpPr>
            <p:nvPr/>
          </p:nvSpPr>
          <p:spPr bwMode="auto">
            <a:xfrm>
              <a:off x="820347" y="238834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4" name="Freeform 287"/>
            <p:cNvSpPr>
              <a:spLocks noEditPoints="1"/>
            </p:cNvSpPr>
            <p:nvPr/>
          </p:nvSpPr>
          <p:spPr bwMode="auto">
            <a:xfrm>
              <a:off x="940623" y="238834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5" name="Freeform 288"/>
            <p:cNvSpPr>
              <a:spLocks/>
            </p:cNvSpPr>
            <p:nvPr/>
          </p:nvSpPr>
          <p:spPr bwMode="auto">
            <a:xfrm>
              <a:off x="1062570" y="2388340"/>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6" name="Freeform 289"/>
            <p:cNvSpPr>
              <a:spLocks/>
            </p:cNvSpPr>
            <p:nvPr/>
          </p:nvSpPr>
          <p:spPr bwMode="auto">
            <a:xfrm>
              <a:off x="1296441" y="200078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7" name="Freeform 290"/>
            <p:cNvSpPr>
              <a:spLocks noEditPoints="1"/>
            </p:cNvSpPr>
            <p:nvPr/>
          </p:nvSpPr>
          <p:spPr bwMode="auto">
            <a:xfrm>
              <a:off x="1284747" y="2194561"/>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8" name="Freeform 291"/>
            <p:cNvSpPr>
              <a:spLocks noEditPoints="1"/>
            </p:cNvSpPr>
            <p:nvPr/>
          </p:nvSpPr>
          <p:spPr bwMode="auto">
            <a:xfrm>
              <a:off x="1284747" y="238834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9" name="Freeform 292"/>
            <p:cNvSpPr>
              <a:spLocks noEditPoints="1"/>
            </p:cNvSpPr>
            <p:nvPr/>
          </p:nvSpPr>
          <p:spPr bwMode="auto">
            <a:xfrm>
              <a:off x="1166142" y="2000783"/>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0" name="Freeform 293"/>
            <p:cNvSpPr>
              <a:spLocks/>
            </p:cNvSpPr>
            <p:nvPr/>
          </p:nvSpPr>
          <p:spPr bwMode="auto">
            <a:xfrm>
              <a:off x="1176165" y="2194561"/>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1" name="Freeform 294"/>
            <p:cNvSpPr>
              <a:spLocks noEditPoints="1"/>
            </p:cNvSpPr>
            <p:nvPr/>
          </p:nvSpPr>
          <p:spPr bwMode="auto">
            <a:xfrm>
              <a:off x="1166142" y="238834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0" name="Rectangle 343"/>
            <p:cNvSpPr>
              <a:spLocks noChangeArrowheads="1"/>
            </p:cNvSpPr>
            <p:nvPr/>
          </p:nvSpPr>
          <p:spPr bwMode="auto">
            <a:xfrm>
              <a:off x="1303123" y="1671693"/>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1" name="Freeform 344"/>
            <p:cNvSpPr>
              <a:spLocks/>
            </p:cNvSpPr>
            <p:nvPr/>
          </p:nvSpPr>
          <p:spPr bwMode="auto">
            <a:xfrm>
              <a:off x="1364932" y="1736843"/>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2" name="Freeform 345"/>
            <p:cNvSpPr>
              <a:spLocks noEditPoints="1"/>
            </p:cNvSpPr>
            <p:nvPr/>
          </p:nvSpPr>
          <p:spPr bwMode="auto">
            <a:xfrm>
              <a:off x="1413376" y="1736843"/>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3" name="Freeform 346"/>
            <p:cNvSpPr>
              <a:spLocks/>
            </p:cNvSpPr>
            <p:nvPr/>
          </p:nvSpPr>
          <p:spPr bwMode="auto">
            <a:xfrm>
              <a:off x="1468503" y="1736843"/>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4" name="Freeform 347"/>
            <p:cNvSpPr>
              <a:spLocks noEditPoints="1"/>
            </p:cNvSpPr>
            <p:nvPr/>
          </p:nvSpPr>
          <p:spPr bwMode="auto">
            <a:xfrm>
              <a:off x="1359920" y="1823709"/>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5" name="Freeform 348"/>
            <p:cNvSpPr>
              <a:spLocks/>
            </p:cNvSpPr>
            <p:nvPr/>
          </p:nvSpPr>
          <p:spPr bwMode="auto">
            <a:xfrm>
              <a:off x="1420058" y="1823709"/>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6" name="Freeform 349"/>
            <p:cNvSpPr>
              <a:spLocks noEditPoints="1"/>
            </p:cNvSpPr>
            <p:nvPr/>
          </p:nvSpPr>
          <p:spPr bwMode="auto">
            <a:xfrm>
              <a:off x="1461821" y="1823709"/>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7" name="Freeform 350"/>
            <p:cNvSpPr>
              <a:spLocks noEditPoints="1"/>
            </p:cNvSpPr>
            <p:nvPr/>
          </p:nvSpPr>
          <p:spPr bwMode="auto">
            <a:xfrm>
              <a:off x="1359920" y="1908905"/>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8" name="Freeform 351"/>
            <p:cNvSpPr>
              <a:spLocks noEditPoints="1"/>
            </p:cNvSpPr>
            <p:nvPr/>
          </p:nvSpPr>
          <p:spPr bwMode="auto">
            <a:xfrm>
              <a:off x="1413376" y="1908905"/>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9" name="Freeform 352"/>
            <p:cNvSpPr>
              <a:spLocks/>
            </p:cNvSpPr>
            <p:nvPr/>
          </p:nvSpPr>
          <p:spPr bwMode="auto">
            <a:xfrm>
              <a:off x="1468503" y="1908905"/>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0" name="Freeform 353"/>
            <p:cNvSpPr>
              <a:spLocks/>
            </p:cNvSpPr>
            <p:nvPr/>
          </p:nvSpPr>
          <p:spPr bwMode="auto">
            <a:xfrm>
              <a:off x="1573745" y="1736843"/>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1" name="Freeform 354"/>
            <p:cNvSpPr>
              <a:spLocks noEditPoints="1"/>
            </p:cNvSpPr>
            <p:nvPr/>
          </p:nvSpPr>
          <p:spPr bwMode="auto">
            <a:xfrm>
              <a:off x="1568733" y="1823709"/>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2" name="Freeform 355"/>
            <p:cNvSpPr>
              <a:spLocks noEditPoints="1"/>
            </p:cNvSpPr>
            <p:nvPr/>
          </p:nvSpPr>
          <p:spPr bwMode="auto">
            <a:xfrm>
              <a:off x="1568733" y="1908905"/>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3" name="Freeform 356"/>
            <p:cNvSpPr>
              <a:spLocks noEditPoints="1"/>
            </p:cNvSpPr>
            <p:nvPr/>
          </p:nvSpPr>
          <p:spPr bwMode="auto">
            <a:xfrm>
              <a:off x="1513607" y="1736843"/>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4" name="Freeform 357"/>
            <p:cNvSpPr>
              <a:spLocks/>
            </p:cNvSpPr>
            <p:nvPr/>
          </p:nvSpPr>
          <p:spPr bwMode="auto">
            <a:xfrm>
              <a:off x="1520289" y="1823709"/>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5" name="Freeform 358"/>
            <p:cNvSpPr>
              <a:spLocks noEditPoints="1"/>
            </p:cNvSpPr>
            <p:nvPr/>
          </p:nvSpPr>
          <p:spPr bwMode="auto">
            <a:xfrm>
              <a:off x="1513607" y="1908905"/>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177" y="2786747"/>
            <a:ext cx="1919451" cy="1919451"/>
          </a:xfrm>
          <a:prstGeom prst="rect">
            <a:avLst/>
          </a:prstGeom>
        </p:spPr>
      </p:pic>
      <p:grpSp>
        <p:nvGrpSpPr>
          <p:cNvPr id="106" name="Group 105"/>
          <p:cNvGrpSpPr/>
          <p:nvPr/>
        </p:nvGrpSpPr>
        <p:grpSpPr>
          <a:xfrm>
            <a:off x="1012180" y="3495966"/>
            <a:ext cx="1295416" cy="2933867"/>
            <a:chOff x="648285" y="2725782"/>
            <a:chExt cx="958870" cy="2171656"/>
          </a:xfrm>
        </p:grpSpPr>
        <p:sp>
          <p:nvSpPr>
            <p:cNvPr id="8" name="Rectangle 261"/>
            <p:cNvSpPr>
              <a:spLocks noChangeArrowheads="1"/>
            </p:cNvSpPr>
            <p:nvPr/>
          </p:nvSpPr>
          <p:spPr bwMode="auto">
            <a:xfrm>
              <a:off x="648285" y="3539318"/>
              <a:ext cx="340783" cy="339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 name="Rectangle 262"/>
            <p:cNvSpPr>
              <a:spLocks noChangeArrowheads="1"/>
            </p:cNvSpPr>
            <p:nvPr/>
          </p:nvSpPr>
          <p:spPr bwMode="auto">
            <a:xfrm>
              <a:off x="1107674" y="3943580"/>
              <a:ext cx="340783" cy="34078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 name="Rectangle 263"/>
            <p:cNvSpPr>
              <a:spLocks noChangeArrowheads="1"/>
            </p:cNvSpPr>
            <p:nvPr/>
          </p:nvSpPr>
          <p:spPr bwMode="auto">
            <a:xfrm>
              <a:off x="748515" y="3069906"/>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1" name="Freeform 264"/>
            <p:cNvSpPr>
              <a:spLocks/>
            </p:cNvSpPr>
            <p:nvPr/>
          </p:nvSpPr>
          <p:spPr bwMode="auto">
            <a:xfrm>
              <a:off x="852087" y="3176818"/>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 name="Freeform 265"/>
            <p:cNvSpPr>
              <a:spLocks noEditPoints="1"/>
            </p:cNvSpPr>
            <p:nvPr/>
          </p:nvSpPr>
          <p:spPr bwMode="auto">
            <a:xfrm>
              <a:off x="928930" y="3176818"/>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 name="Freeform 266"/>
            <p:cNvSpPr>
              <a:spLocks/>
            </p:cNvSpPr>
            <p:nvPr/>
          </p:nvSpPr>
          <p:spPr bwMode="auto">
            <a:xfrm>
              <a:off x="1017467" y="3176818"/>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 name="Freeform 267"/>
            <p:cNvSpPr>
              <a:spLocks noEditPoints="1"/>
            </p:cNvSpPr>
            <p:nvPr/>
          </p:nvSpPr>
          <p:spPr bwMode="auto">
            <a:xfrm>
              <a:off x="842064" y="3315470"/>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5" name="Freeform 268"/>
            <p:cNvSpPr>
              <a:spLocks/>
            </p:cNvSpPr>
            <p:nvPr/>
          </p:nvSpPr>
          <p:spPr bwMode="auto">
            <a:xfrm>
              <a:off x="937282" y="3313800"/>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 name="Freeform 269"/>
            <p:cNvSpPr>
              <a:spLocks noEditPoints="1"/>
            </p:cNvSpPr>
            <p:nvPr/>
          </p:nvSpPr>
          <p:spPr bwMode="auto">
            <a:xfrm>
              <a:off x="1009114" y="3315470"/>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 name="Freeform 270"/>
            <p:cNvSpPr>
              <a:spLocks noEditPoints="1"/>
            </p:cNvSpPr>
            <p:nvPr/>
          </p:nvSpPr>
          <p:spPr bwMode="auto">
            <a:xfrm>
              <a:off x="842064" y="3452451"/>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8" name="Freeform 271"/>
            <p:cNvSpPr>
              <a:spLocks noEditPoints="1"/>
            </p:cNvSpPr>
            <p:nvPr/>
          </p:nvSpPr>
          <p:spPr bwMode="auto">
            <a:xfrm>
              <a:off x="928930" y="3452451"/>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 name="Freeform 272"/>
            <p:cNvSpPr>
              <a:spLocks/>
            </p:cNvSpPr>
            <p:nvPr/>
          </p:nvSpPr>
          <p:spPr bwMode="auto">
            <a:xfrm>
              <a:off x="1017467" y="3452451"/>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 name="Freeform 273"/>
            <p:cNvSpPr>
              <a:spLocks/>
            </p:cNvSpPr>
            <p:nvPr/>
          </p:nvSpPr>
          <p:spPr bwMode="auto">
            <a:xfrm>
              <a:off x="1186188" y="3176818"/>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1" name="Freeform 274"/>
            <p:cNvSpPr>
              <a:spLocks noEditPoints="1"/>
            </p:cNvSpPr>
            <p:nvPr/>
          </p:nvSpPr>
          <p:spPr bwMode="auto">
            <a:xfrm>
              <a:off x="1176165" y="3315470"/>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2" name="Freeform 275"/>
            <p:cNvSpPr>
              <a:spLocks noEditPoints="1"/>
            </p:cNvSpPr>
            <p:nvPr/>
          </p:nvSpPr>
          <p:spPr bwMode="auto">
            <a:xfrm>
              <a:off x="1176165" y="3452451"/>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3" name="Freeform 276"/>
            <p:cNvSpPr>
              <a:spLocks noEditPoints="1"/>
            </p:cNvSpPr>
            <p:nvPr/>
          </p:nvSpPr>
          <p:spPr bwMode="auto">
            <a:xfrm>
              <a:off x="1090969" y="3176818"/>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4" name="Freeform 277"/>
            <p:cNvSpPr>
              <a:spLocks/>
            </p:cNvSpPr>
            <p:nvPr/>
          </p:nvSpPr>
          <p:spPr bwMode="auto">
            <a:xfrm>
              <a:off x="1099321" y="3313800"/>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5" name="Freeform 278"/>
            <p:cNvSpPr>
              <a:spLocks noEditPoints="1"/>
            </p:cNvSpPr>
            <p:nvPr/>
          </p:nvSpPr>
          <p:spPr bwMode="auto">
            <a:xfrm>
              <a:off x="1090969" y="3452451"/>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2" name="Rectangle 295"/>
            <p:cNvSpPr>
              <a:spLocks noChangeArrowheads="1"/>
            </p:cNvSpPr>
            <p:nvPr/>
          </p:nvSpPr>
          <p:spPr bwMode="auto">
            <a:xfrm>
              <a:off x="1214586" y="3749801"/>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3" name="Freeform 296"/>
            <p:cNvSpPr>
              <a:spLocks/>
            </p:cNvSpPr>
            <p:nvPr/>
          </p:nvSpPr>
          <p:spPr bwMode="auto">
            <a:xfrm>
              <a:off x="1279736" y="3814951"/>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4" name="Freeform 297"/>
            <p:cNvSpPr>
              <a:spLocks noEditPoints="1"/>
            </p:cNvSpPr>
            <p:nvPr/>
          </p:nvSpPr>
          <p:spPr bwMode="auto">
            <a:xfrm>
              <a:off x="1324839" y="3814951"/>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5" name="Freeform 298"/>
            <p:cNvSpPr>
              <a:spLocks/>
            </p:cNvSpPr>
            <p:nvPr/>
          </p:nvSpPr>
          <p:spPr bwMode="auto">
            <a:xfrm>
              <a:off x="1381637" y="3814951"/>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6" name="Freeform 299"/>
            <p:cNvSpPr>
              <a:spLocks noEditPoints="1"/>
            </p:cNvSpPr>
            <p:nvPr/>
          </p:nvSpPr>
          <p:spPr bwMode="auto">
            <a:xfrm>
              <a:off x="1274724" y="3901817"/>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7" name="Freeform 300"/>
            <p:cNvSpPr>
              <a:spLocks/>
            </p:cNvSpPr>
            <p:nvPr/>
          </p:nvSpPr>
          <p:spPr bwMode="auto">
            <a:xfrm>
              <a:off x="1331522" y="3901817"/>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8" name="Freeform 301"/>
            <p:cNvSpPr>
              <a:spLocks noEditPoints="1"/>
            </p:cNvSpPr>
            <p:nvPr/>
          </p:nvSpPr>
          <p:spPr bwMode="auto">
            <a:xfrm>
              <a:off x="1376625" y="3901817"/>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9" name="Freeform 302"/>
            <p:cNvSpPr>
              <a:spLocks noEditPoints="1"/>
            </p:cNvSpPr>
            <p:nvPr/>
          </p:nvSpPr>
          <p:spPr bwMode="auto">
            <a:xfrm>
              <a:off x="1274724" y="3987013"/>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0" name="Freeform 303"/>
            <p:cNvSpPr>
              <a:spLocks noEditPoints="1"/>
            </p:cNvSpPr>
            <p:nvPr/>
          </p:nvSpPr>
          <p:spPr bwMode="auto">
            <a:xfrm>
              <a:off x="1324839" y="3987013"/>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1" name="Freeform 304"/>
            <p:cNvSpPr>
              <a:spLocks/>
            </p:cNvSpPr>
            <p:nvPr/>
          </p:nvSpPr>
          <p:spPr bwMode="auto">
            <a:xfrm>
              <a:off x="1381637" y="3987013"/>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2" name="Freeform 305"/>
            <p:cNvSpPr>
              <a:spLocks/>
            </p:cNvSpPr>
            <p:nvPr/>
          </p:nvSpPr>
          <p:spPr bwMode="auto">
            <a:xfrm>
              <a:off x="1485208" y="3814951"/>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3" name="Freeform 306"/>
            <p:cNvSpPr>
              <a:spLocks noEditPoints="1"/>
            </p:cNvSpPr>
            <p:nvPr/>
          </p:nvSpPr>
          <p:spPr bwMode="auto">
            <a:xfrm>
              <a:off x="1480196" y="3901817"/>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4" name="Freeform 307"/>
            <p:cNvSpPr>
              <a:spLocks noEditPoints="1"/>
            </p:cNvSpPr>
            <p:nvPr/>
          </p:nvSpPr>
          <p:spPr bwMode="auto">
            <a:xfrm>
              <a:off x="1480196" y="3987013"/>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5" name="Freeform 308"/>
            <p:cNvSpPr>
              <a:spLocks noEditPoints="1"/>
            </p:cNvSpPr>
            <p:nvPr/>
          </p:nvSpPr>
          <p:spPr bwMode="auto">
            <a:xfrm>
              <a:off x="1425070" y="3814951"/>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6" name="Freeform 309"/>
            <p:cNvSpPr>
              <a:spLocks/>
            </p:cNvSpPr>
            <p:nvPr/>
          </p:nvSpPr>
          <p:spPr bwMode="auto">
            <a:xfrm>
              <a:off x="1431752" y="3901817"/>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7" name="Freeform 310"/>
            <p:cNvSpPr>
              <a:spLocks noEditPoints="1"/>
            </p:cNvSpPr>
            <p:nvPr/>
          </p:nvSpPr>
          <p:spPr bwMode="auto">
            <a:xfrm>
              <a:off x="1425070" y="3987013"/>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 name="Rectangle 311"/>
            <p:cNvSpPr>
              <a:spLocks noChangeArrowheads="1"/>
            </p:cNvSpPr>
            <p:nvPr/>
          </p:nvSpPr>
          <p:spPr bwMode="auto">
            <a:xfrm>
              <a:off x="1074264" y="2725782"/>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 name="Freeform 312"/>
            <p:cNvSpPr>
              <a:spLocks/>
            </p:cNvSpPr>
            <p:nvPr/>
          </p:nvSpPr>
          <p:spPr bwMode="auto">
            <a:xfrm>
              <a:off x="1167812" y="2822671"/>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 name="Freeform 313"/>
            <p:cNvSpPr>
              <a:spLocks noEditPoints="1"/>
            </p:cNvSpPr>
            <p:nvPr/>
          </p:nvSpPr>
          <p:spPr bwMode="auto">
            <a:xfrm>
              <a:off x="1236303" y="2822671"/>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1" name="Freeform 314"/>
            <p:cNvSpPr>
              <a:spLocks/>
            </p:cNvSpPr>
            <p:nvPr/>
          </p:nvSpPr>
          <p:spPr bwMode="auto">
            <a:xfrm>
              <a:off x="1316487" y="2822671"/>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2" name="Freeform 315"/>
            <p:cNvSpPr>
              <a:spLocks noEditPoints="1"/>
            </p:cNvSpPr>
            <p:nvPr/>
          </p:nvSpPr>
          <p:spPr bwMode="auto">
            <a:xfrm>
              <a:off x="1159459" y="2947959"/>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 name="Freeform 316"/>
            <p:cNvSpPr>
              <a:spLocks/>
            </p:cNvSpPr>
            <p:nvPr/>
          </p:nvSpPr>
          <p:spPr bwMode="auto">
            <a:xfrm>
              <a:off x="1244655" y="2944618"/>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4" name="Freeform 317"/>
            <p:cNvSpPr>
              <a:spLocks noEditPoints="1"/>
            </p:cNvSpPr>
            <p:nvPr/>
          </p:nvSpPr>
          <p:spPr bwMode="auto">
            <a:xfrm>
              <a:off x="1308134" y="2947959"/>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5" name="Freeform 318"/>
            <p:cNvSpPr>
              <a:spLocks noEditPoints="1"/>
            </p:cNvSpPr>
            <p:nvPr/>
          </p:nvSpPr>
          <p:spPr bwMode="auto">
            <a:xfrm>
              <a:off x="1159459" y="3069906"/>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6" name="Freeform 319"/>
            <p:cNvSpPr>
              <a:spLocks noEditPoints="1"/>
            </p:cNvSpPr>
            <p:nvPr/>
          </p:nvSpPr>
          <p:spPr bwMode="auto">
            <a:xfrm>
              <a:off x="1236303" y="3069906"/>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7" name="Freeform 320"/>
            <p:cNvSpPr>
              <a:spLocks/>
            </p:cNvSpPr>
            <p:nvPr/>
          </p:nvSpPr>
          <p:spPr bwMode="auto">
            <a:xfrm>
              <a:off x="1316487" y="3069906"/>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8" name="Freeform 321"/>
            <p:cNvSpPr>
              <a:spLocks/>
            </p:cNvSpPr>
            <p:nvPr/>
          </p:nvSpPr>
          <p:spPr bwMode="auto">
            <a:xfrm>
              <a:off x="1468503" y="2822671"/>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9" name="Freeform 322"/>
            <p:cNvSpPr>
              <a:spLocks noEditPoints="1"/>
            </p:cNvSpPr>
            <p:nvPr/>
          </p:nvSpPr>
          <p:spPr bwMode="auto">
            <a:xfrm>
              <a:off x="1460150" y="2947959"/>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0" name="Freeform 323"/>
            <p:cNvSpPr>
              <a:spLocks noEditPoints="1"/>
            </p:cNvSpPr>
            <p:nvPr/>
          </p:nvSpPr>
          <p:spPr bwMode="auto">
            <a:xfrm>
              <a:off x="1460150" y="3069906"/>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1" name="Freeform 324"/>
            <p:cNvSpPr>
              <a:spLocks noEditPoints="1"/>
            </p:cNvSpPr>
            <p:nvPr/>
          </p:nvSpPr>
          <p:spPr bwMode="auto">
            <a:xfrm>
              <a:off x="1381637" y="2822671"/>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2" name="Freeform 325"/>
            <p:cNvSpPr>
              <a:spLocks/>
            </p:cNvSpPr>
            <p:nvPr/>
          </p:nvSpPr>
          <p:spPr bwMode="auto">
            <a:xfrm>
              <a:off x="1391660" y="2944618"/>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3" name="Freeform 326"/>
            <p:cNvSpPr>
              <a:spLocks noEditPoints="1"/>
            </p:cNvSpPr>
            <p:nvPr/>
          </p:nvSpPr>
          <p:spPr bwMode="auto">
            <a:xfrm>
              <a:off x="1381637" y="3069906"/>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4" name="Rectangle 327"/>
            <p:cNvSpPr>
              <a:spLocks noChangeArrowheads="1"/>
            </p:cNvSpPr>
            <p:nvPr/>
          </p:nvSpPr>
          <p:spPr bwMode="auto">
            <a:xfrm>
              <a:off x="1074264" y="4366217"/>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5" name="Freeform 328"/>
            <p:cNvSpPr>
              <a:spLocks/>
            </p:cNvSpPr>
            <p:nvPr/>
          </p:nvSpPr>
          <p:spPr bwMode="auto">
            <a:xfrm>
              <a:off x="1167812" y="4461436"/>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6" name="Freeform 329"/>
            <p:cNvSpPr>
              <a:spLocks noEditPoints="1"/>
            </p:cNvSpPr>
            <p:nvPr/>
          </p:nvSpPr>
          <p:spPr bwMode="auto">
            <a:xfrm>
              <a:off x="1236303" y="4461436"/>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7" name="Freeform 330"/>
            <p:cNvSpPr>
              <a:spLocks/>
            </p:cNvSpPr>
            <p:nvPr/>
          </p:nvSpPr>
          <p:spPr bwMode="auto">
            <a:xfrm>
              <a:off x="1316487" y="4461436"/>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8" name="Freeform 331"/>
            <p:cNvSpPr>
              <a:spLocks noEditPoints="1"/>
            </p:cNvSpPr>
            <p:nvPr/>
          </p:nvSpPr>
          <p:spPr bwMode="auto">
            <a:xfrm>
              <a:off x="1159459" y="4586724"/>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9" name="Freeform 332"/>
            <p:cNvSpPr>
              <a:spLocks/>
            </p:cNvSpPr>
            <p:nvPr/>
          </p:nvSpPr>
          <p:spPr bwMode="auto">
            <a:xfrm>
              <a:off x="1244655" y="4586724"/>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0" name="Freeform 333"/>
            <p:cNvSpPr>
              <a:spLocks noEditPoints="1"/>
            </p:cNvSpPr>
            <p:nvPr/>
          </p:nvSpPr>
          <p:spPr bwMode="auto">
            <a:xfrm>
              <a:off x="1308134" y="4586724"/>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1" name="Freeform 334"/>
            <p:cNvSpPr>
              <a:spLocks noEditPoints="1"/>
            </p:cNvSpPr>
            <p:nvPr/>
          </p:nvSpPr>
          <p:spPr bwMode="auto">
            <a:xfrm>
              <a:off x="1159459" y="4712012"/>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2" name="Freeform 335"/>
            <p:cNvSpPr>
              <a:spLocks noEditPoints="1"/>
            </p:cNvSpPr>
            <p:nvPr/>
          </p:nvSpPr>
          <p:spPr bwMode="auto">
            <a:xfrm>
              <a:off x="1236303" y="4712012"/>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3" name="Freeform 336"/>
            <p:cNvSpPr>
              <a:spLocks/>
            </p:cNvSpPr>
            <p:nvPr/>
          </p:nvSpPr>
          <p:spPr bwMode="auto">
            <a:xfrm>
              <a:off x="1316487" y="4712012"/>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4" name="Freeform 337"/>
            <p:cNvSpPr>
              <a:spLocks/>
            </p:cNvSpPr>
            <p:nvPr/>
          </p:nvSpPr>
          <p:spPr bwMode="auto">
            <a:xfrm>
              <a:off x="1468503" y="4461436"/>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5" name="Freeform 338"/>
            <p:cNvSpPr>
              <a:spLocks noEditPoints="1"/>
            </p:cNvSpPr>
            <p:nvPr/>
          </p:nvSpPr>
          <p:spPr bwMode="auto">
            <a:xfrm>
              <a:off x="1460150" y="4586724"/>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6" name="Freeform 339"/>
            <p:cNvSpPr>
              <a:spLocks noEditPoints="1"/>
            </p:cNvSpPr>
            <p:nvPr/>
          </p:nvSpPr>
          <p:spPr bwMode="auto">
            <a:xfrm>
              <a:off x="1460150" y="4712012"/>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7" name="Freeform 340"/>
            <p:cNvSpPr>
              <a:spLocks noEditPoints="1"/>
            </p:cNvSpPr>
            <p:nvPr/>
          </p:nvSpPr>
          <p:spPr bwMode="auto">
            <a:xfrm>
              <a:off x="1381637" y="4461436"/>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8" name="Freeform 341"/>
            <p:cNvSpPr>
              <a:spLocks/>
            </p:cNvSpPr>
            <p:nvPr/>
          </p:nvSpPr>
          <p:spPr bwMode="auto">
            <a:xfrm>
              <a:off x="1391660" y="4586724"/>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9" name="Freeform 342"/>
            <p:cNvSpPr>
              <a:spLocks noEditPoints="1"/>
            </p:cNvSpPr>
            <p:nvPr/>
          </p:nvSpPr>
          <p:spPr bwMode="auto">
            <a:xfrm>
              <a:off x="1381637" y="4712012"/>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3982" y="988965"/>
            <a:ext cx="795824" cy="795824"/>
          </a:xfrm>
          <a:prstGeom prst="rect">
            <a:avLst/>
          </a:prstGeom>
        </p:spPr>
      </p:pic>
      <p:grpSp>
        <p:nvGrpSpPr>
          <p:cNvPr id="115" name="Group 114"/>
          <p:cNvGrpSpPr/>
          <p:nvPr/>
        </p:nvGrpSpPr>
        <p:grpSpPr>
          <a:xfrm>
            <a:off x="9676722" y="1983032"/>
            <a:ext cx="1690344" cy="1385517"/>
            <a:chOff x="8867775" y="1612056"/>
            <a:chExt cx="1657350" cy="1358473"/>
          </a:xfrm>
        </p:grpSpPr>
        <p:sp>
          <p:nvSpPr>
            <p:cNvPr id="110" name="Rounded Rectangle 109"/>
            <p:cNvSpPr/>
            <p:nvPr/>
          </p:nvSpPr>
          <p:spPr bwMode="auto">
            <a:xfrm>
              <a:off x="8867775" y="1612056"/>
              <a:ext cx="1657350" cy="1358473"/>
            </a:xfrm>
            <a:prstGeom prst="roundRect">
              <a:avLst>
                <a:gd name="adj" fmla="val 667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4" name="Picture 113"/>
            <p:cNvPicPr>
              <a:picLocks noChangeAspect="1"/>
            </p:cNvPicPr>
            <p:nvPr/>
          </p:nvPicPr>
          <p:blipFill>
            <a:blip r:embed="rId4"/>
            <a:stretch>
              <a:fillRect/>
            </a:stretch>
          </p:blipFill>
          <p:spPr>
            <a:xfrm>
              <a:off x="9071434" y="1687805"/>
              <a:ext cx="1278606" cy="1278606"/>
            </a:xfrm>
            <a:prstGeom prst="rect">
              <a:avLst/>
            </a:prstGeom>
          </p:spPr>
        </p:pic>
      </p:grpSp>
      <p:sp>
        <p:nvSpPr>
          <p:cNvPr id="116" name="Right Arrow 115"/>
          <p:cNvSpPr/>
          <p:nvPr/>
        </p:nvSpPr>
        <p:spPr bwMode="auto">
          <a:xfrm rot="769449">
            <a:off x="2606980" y="2638940"/>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ight Arrow 116"/>
          <p:cNvSpPr/>
          <p:nvPr/>
        </p:nvSpPr>
        <p:spPr bwMode="auto">
          <a:xfrm rot="21082475">
            <a:off x="7112555" y="2718180"/>
            <a:ext cx="2270234"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p:cNvGrpSpPr/>
          <p:nvPr/>
        </p:nvGrpSpPr>
        <p:grpSpPr>
          <a:xfrm>
            <a:off x="9694440" y="3582391"/>
            <a:ext cx="1690344" cy="1385517"/>
            <a:chOff x="8867775" y="1612056"/>
            <a:chExt cx="1657350" cy="1358473"/>
          </a:xfrm>
        </p:grpSpPr>
        <p:sp>
          <p:nvSpPr>
            <p:cNvPr id="119" name="Rounded Rectangle 118"/>
            <p:cNvSpPr/>
            <p:nvPr/>
          </p:nvSpPr>
          <p:spPr bwMode="auto">
            <a:xfrm>
              <a:off x="8867775" y="1612056"/>
              <a:ext cx="1657350" cy="1358473"/>
            </a:xfrm>
            <a:prstGeom prst="roundRect">
              <a:avLst>
                <a:gd name="adj" fmla="val 667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0" name="Picture 119"/>
            <p:cNvPicPr>
              <a:picLocks noChangeAspect="1"/>
            </p:cNvPicPr>
            <p:nvPr/>
          </p:nvPicPr>
          <p:blipFill>
            <a:blip r:embed="rId4"/>
            <a:stretch>
              <a:fillRect/>
            </a:stretch>
          </p:blipFill>
          <p:spPr>
            <a:xfrm>
              <a:off x="9071434" y="1687805"/>
              <a:ext cx="1278606" cy="1278606"/>
            </a:xfrm>
            <a:prstGeom prst="rect">
              <a:avLst/>
            </a:prstGeom>
          </p:spPr>
        </p:pic>
      </p:grpSp>
      <p:grpSp>
        <p:nvGrpSpPr>
          <p:cNvPr id="121" name="Group 120"/>
          <p:cNvGrpSpPr/>
          <p:nvPr/>
        </p:nvGrpSpPr>
        <p:grpSpPr>
          <a:xfrm>
            <a:off x="9709012" y="5181750"/>
            <a:ext cx="1690344" cy="1385517"/>
            <a:chOff x="8867775" y="1612056"/>
            <a:chExt cx="1657350" cy="1358473"/>
          </a:xfrm>
        </p:grpSpPr>
        <p:sp>
          <p:nvSpPr>
            <p:cNvPr id="122" name="Rounded Rectangle 121"/>
            <p:cNvSpPr/>
            <p:nvPr/>
          </p:nvSpPr>
          <p:spPr bwMode="auto">
            <a:xfrm>
              <a:off x="8867775" y="1612056"/>
              <a:ext cx="1657350" cy="1358473"/>
            </a:xfrm>
            <a:prstGeom prst="roundRect">
              <a:avLst>
                <a:gd name="adj" fmla="val 667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Picture 122"/>
            <p:cNvPicPr>
              <a:picLocks noChangeAspect="1"/>
            </p:cNvPicPr>
            <p:nvPr/>
          </p:nvPicPr>
          <p:blipFill>
            <a:blip r:embed="rId4"/>
            <a:stretch>
              <a:fillRect/>
            </a:stretch>
          </p:blipFill>
          <p:spPr>
            <a:xfrm>
              <a:off x="9071434" y="1687805"/>
              <a:ext cx="1278606" cy="1278606"/>
            </a:xfrm>
            <a:prstGeom prst="rect">
              <a:avLst/>
            </a:prstGeom>
          </p:spPr>
        </p:pic>
      </p:grpSp>
      <p:sp>
        <p:nvSpPr>
          <p:cNvPr id="125" name="Right Arrow 124"/>
          <p:cNvSpPr/>
          <p:nvPr/>
        </p:nvSpPr>
        <p:spPr bwMode="auto">
          <a:xfrm>
            <a:off x="2596924" y="3573530"/>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ight Arrow 125"/>
          <p:cNvSpPr/>
          <p:nvPr/>
        </p:nvSpPr>
        <p:spPr bwMode="auto">
          <a:xfrm rot="20338291">
            <a:off x="2699330" y="4562021"/>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ight Arrow 126"/>
          <p:cNvSpPr/>
          <p:nvPr/>
        </p:nvSpPr>
        <p:spPr bwMode="auto">
          <a:xfrm rot="769449">
            <a:off x="7187725" y="4669249"/>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ight Arrow 127"/>
          <p:cNvSpPr/>
          <p:nvPr/>
        </p:nvSpPr>
        <p:spPr bwMode="auto">
          <a:xfrm>
            <a:off x="7188985" y="3673779"/>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630871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par>
                                <p:cTn id="17" presetID="10" presetClass="entr" presetSubtype="0"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7" grpId="0" animBg="1"/>
      <p:bldP spid="1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Serverless</a:t>
            </a:r>
            <a:endParaRPr lang="zh-TW" altLang="en-US" dirty="0"/>
          </a:p>
        </p:txBody>
      </p:sp>
    </p:spTree>
    <p:extLst>
      <p:ext uri="{BB962C8B-B14F-4D97-AF65-F5344CB8AC3E}">
        <p14:creationId xmlns:p14="http://schemas.microsoft.com/office/powerpoint/2010/main" val="14012028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案例 </a:t>
            </a:r>
            <a:r>
              <a:rPr lang="en-US" altLang="zh-TW" dirty="0"/>
              <a:t>0 </a:t>
            </a:r>
            <a:r>
              <a:rPr lang="zh-TW" altLang="en-US" dirty="0"/>
              <a:t>的非動態運算</a:t>
            </a:r>
            <a:endParaRPr lang="en-US" dirty="0"/>
          </a:p>
        </p:txBody>
      </p:sp>
      <p:sp>
        <p:nvSpPr>
          <p:cNvPr id="6" name="AutoShape 257"/>
          <p:cNvSpPr>
            <a:spLocks noChangeAspect="1" noChangeArrowheads="1" noTextEdit="1"/>
          </p:cNvSpPr>
          <p:nvPr/>
        </p:nvSpPr>
        <p:spPr bwMode="auto">
          <a:xfrm>
            <a:off x="830628" y="1386877"/>
            <a:ext cx="1039294" cy="359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107" name="Group 106"/>
          <p:cNvGrpSpPr/>
          <p:nvPr/>
        </p:nvGrpSpPr>
        <p:grpSpPr>
          <a:xfrm>
            <a:off x="961166" y="1638476"/>
            <a:ext cx="1579552" cy="1814059"/>
            <a:chOff x="688377" y="1671693"/>
            <a:chExt cx="978916" cy="1124250"/>
          </a:xfrm>
        </p:grpSpPr>
        <p:sp>
          <p:nvSpPr>
            <p:cNvPr id="7" name="Rectangle 260"/>
            <p:cNvSpPr>
              <a:spLocks noChangeArrowheads="1"/>
            </p:cNvSpPr>
            <p:nvPr/>
          </p:nvSpPr>
          <p:spPr bwMode="auto">
            <a:xfrm>
              <a:off x="811994" y="2456831"/>
              <a:ext cx="339112" cy="339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6" name="Rectangle 279"/>
            <p:cNvSpPr>
              <a:spLocks noChangeArrowheads="1"/>
            </p:cNvSpPr>
            <p:nvPr/>
          </p:nvSpPr>
          <p:spPr bwMode="auto">
            <a:xfrm>
              <a:off x="688377" y="1853778"/>
              <a:ext cx="821888" cy="82355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 name="Freeform 280"/>
            <p:cNvSpPr>
              <a:spLocks/>
            </p:cNvSpPr>
            <p:nvPr/>
          </p:nvSpPr>
          <p:spPr bwMode="auto">
            <a:xfrm>
              <a:off x="832041" y="2000783"/>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8" name="Freeform 281"/>
            <p:cNvSpPr>
              <a:spLocks noEditPoints="1"/>
            </p:cNvSpPr>
            <p:nvPr/>
          </p:nvSpPr>
          <p:spPr bwMode="auto">
            <a:xfrm>
              <a:off x="940623" y="2000783"/>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9" name="Freeform 282"/>
            <p:cNvSpPr>
              <a:spLocks/>
            </p:cNvSpPr>
            <p:nvPr/>
          </p:nvSpPr>
          <p:spPr bwMode="auto">
            <a:xfrm>
              <a:off x="1062570" y="200078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0" name="Freeform 283"/>
            <p:cNvSpPr>
              <a:spLocks noEditPoints="1"/>
            </p:cNvSpPr>
            <p:nvPr/>
          </p:nvSpPr>
          <p:spPr bwMode="auto">
            <a:xfrm>
              <a:off x="820347" y="2194561"/>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1" name="Freeform 284"/>
            <p:cNvSpPr>
              <a:spLocks/>
            </p:cNvSpPr>
            <p:nvPr/>
          </p:nvSpPr>
          <p:spPr bwMode="auto">
            <a:xfrm>
              <a:off x="950646" y="2194561"/>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2" name="Freeform 285"/>
            <p:cNvSpPr>
              <a:spLocks noEditPoints="1"/>
            </p:cNvSpPr>
            <p:nvPr/>
          </p:nvSpPr>
          <p:spPr bwMode="auto">
            <a:xfrm>
              <a:off x="1050877" y="2194561"/>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3" name="Freeform 286"/>
            <p:cNvSpPr>
              <a:spLocks noEditPoints="1"/>
            </p:cNvSpPr>
            <p:nvPr/>
          </p:nvSpPr>
          <p:spPr bwMode="auto">
            <a:xfrm>
              <a:off x="820347" y="238834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4" name="Freeform 287"/>
            <p:cNvSpPr>
              <a:spLocks noEditPoints="1"/>
            </p:cNvSpPr>
            <p:nvPr/>
          </p:nvSpPr>
          <p:spPr bwMode="auto">
            <a:xfrm>
              <a:off x="940623" y="238834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5" name="Freeform 288"/>
            <p:cNvSpPr>
              <a:spLocks/>
            </p:cNvSpPr>
            <p:nvPr/>
          </p:nvSpPr>
          <p:spPr bwMode="auto">
            <a:xfrm>
              <a:off x="1062570" y="2388340"/>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6" name="Freeform 289"/>
            <p:cNvSpPr>
              <a:spLocks/>
            </p:cNvSpPr>
            <p:nvPr/>
          </p:nvSpPr>
          <p:spPr bwMode="auto">
            <a:xfrm>
              <a:off x="1296441" y="200078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7" name="Freeform 290"/>
            <p:cNvSpPr>
              <a:spLocks noEditPoints="1"/>
            </p:cNvSpPr>
            <p:nvPr/>
          </p:nvSpPr>
          <p:spPr bwMode="auto">
            <a:xfrm>
              <a:off x="1284747" y="2194561"/>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8" name="Freeform 291"/>
            <p:cNvSpPr>
              <a:spLocks noEditPoints="1"/>
            </p:cNvSpPr>
            <p:nvPr/>
          </p:nvSpPr>
          <p:spPr bwMode="auto">
            <a:xfrm>
              <a:off x="1284747" y="238834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9" name="Freeform 292"/>
            <p:cNvSpPr>
              <a:spLocks noEditPoints="1"/>
            </p:cNvSpPr>
            <p:nvPr/>
          </p:nvSpPr>
          <p:spPr bwMode="auto">
            <a:xfrm>
              <a:off x="1166142" y="2000783"/>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0" name="Freeform 293"/>
            <p:cNvSpPr>
              <a:spLocks/>
            </p:cNvSpPr>
            <p:nvPr/>
          </p:nvSpPr>
          <p:spPr bwMode="auto">
            <a:xfrm>
              <a:off x="1176165" y="2194561"/>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1" name="Freeform 294"/>
            <p:cNvSpPr>
              <a:spLocks noEditPoints="1"/>
            </p:cNvSpPr>
            <p:nvPr/>
          </p:nvSpPr>
          <p:spPr bwMode="auto">
            <a:xfrm>
              <a:off x="1166142" y="238834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0" name="Rectangle 343"/>
            <p:cNvSpPr>
              <a:spLocks noChangeArrowheads="1"/>
            </p:cNvSpPr>
            <p:nvPr/>
          </p:nvSpPr>
          <p:spPr bwMode="auto">
            <a:xfrm>
              <a:off x="1303123" y="1671693"/>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1" name="Freeform 344"/>
            <p:cNvSpPr>
              <a:spLocks/>
            </p:cNvSpPr>
            <p:nvPr/>
          </p:nvSpPr>
          <p:spPr bwMode="auto">
            <a:xfrm>
              <a:off x="1364932" y="1736843"/>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2" name="Freeform 345"/>
            <p:cNvSpPr>
              <a:spLocks noEditPoints="1"/>
            </p:cNvSpPr>
            <p:nvPr/>
          </p:nvSpPr>
          <p:spPr bwMode="auto">
            <a:xfrm>
              <a:off x="1413376" y="1736843"/>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3" name="Freeform 346"/>
            <p:cNvSpPr>
              <a:spLocks/>
            </p:cNvSpPr>
            <p:nvPr/>
          </p:nvSpPr>
          <p:spPr bwMode="auto">
            <a:xfrm>
              <a:off x="1468503" y="1736843"/>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4" name="Freeform 347"/>
            <p:cNvSpPr>
              <a:spLocks noEditPoints="1"/>
            </p:cNvSpPr>
            <p:nvPr/>
          </p:nvSpPr>
          <p:spPr bwMode="auto">
            <a:xfrm>
              <a:off x="1359920" y="1823709"/>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5" name="Freeform 348"/>
            <p:cNvSpPr>
              <a:spLocks/>
            </p:cNvSpPr>
            <p:nvPr/>
          </p:nvSpPr>
          <p:spPr bwMode="auto">
            <a:xfrm>
              <a:off x="1420058" y="1823709"/>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6" name="Freeform 349"/>
            <p:cNvSpPr>
              <a:spLocks noEditPoints="1"/>
            </p:cNvSpPr>
            <p:nvPr/>
          </p:nvSpPr>
          <p:spPr bwMode="auto">
            <a:xfrm>
              <a:off x="1461821" y="1823709"/>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7" name="Freeform 350"/>
            <p:cNvSpPr>
              <a:spLocks noEditPoints="1"/>
            </p:cNvSpPr>
            <p:nvPr/>
          </p:nvSpPr>
          <p:spPr bwMode="auto">
            <a:xfrm>
              <a:off x="1359920" y="1908905"/>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8" name="Freeform 351"/>
            <p:cNvSpPr>
              <a:spLocks noEditPoints="1"/>
            </p:cNvSpPr>
            <p:nvPr/>
          </p:nvSpPr>
          <p:spPr bwMode="auto">
            <a:xfrm>
              <a:off x="1413376" y="1908905"/>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9" name="Freeform 352"/>
            <p:cNvSpPr>
              <a:spLocks/>
            </p:cNvSpPr>
            <p:nvPr/>
          </p:nvSpPr>
          <p:spPr bwMode="auto">
            <a:xfrm>
              <a:off x="1468503" y="1908905"/>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0" name="Freeform 353"/>
            <p:cNvSpPr>
              <a:spLocks/>
            </p:cNvSpPr>
            <p:nvPr/>
          </p:nvSpPr>
          <p:spPr bwMode="auto">
            <a:xfrm>
              <a:off x="1573745" y="1736843"/>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1" name="Freeform 354"/>
            <p:cNvSpPr>
              <a:spLocks noEditPoints="1"/>
            </p:cNvSpPr>
            <p:nvPr/>
          </p:nvSpPr>
          <p:spPr bwMode="auto">
            <a:xfrm>
              <a:off x="1568733" y="1823709"/>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2" name="Freeform 355"/>
            <p:cNvSpPr>
              <a:spLocks noEditPoints="1"/>
            </p:cNvSpPr>
            <p:nvPr/>
          </p:nvSpPr>
          <p:spPr bwMode="auto">
            <a:xfrm>
              <a:off x="1568733" y="1908905"/>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3" name="Freeform 356"/>
            <p:cNvSpPr>
              <a:spLocks noEditPoints="1"/>
            </p:cNvSpPr>
            <p:nvPr/>
          </p:nvSpPr>
          <p:spPr bwMode="auto">
            <a:xfrm>
              <a:off x="1513607" y="1736843"/>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4" name="Freeform 357"/>
            <p:cNvSpPr>
              <a:spLocks/>
            </p:cNvSpPr>
            <p:nvPr/>
          </p:nvSpPr>
          <p:spPr bwMode="auto">
            <a:xfrm>
              <a:off x="1520289" y="1823709"/>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5" name="Freeform 358"/>
            <p:cNvSpPr>
              <a:spLocks noEditPoints="1"/>
            </p:cNvSpPr>
            <p:nvPr/>
          </p:nvSpPr>
          <p:spPr bwMode="auto">
            <a:xfrm>
              <a:off x="1513607" y="1908905"/>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177" y="2786747"/>
            <a:ext cx="1919451" cy="1919451"/>
          </a:xfrm>
          <a:prstGeom prst="rect">
            <a:avLst/>
          </a:prstGeom>
        </p:spPr>
      </p:pic>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3982" y="988965"/>
            <a:ext cx="795824" cy="795824"/>
          </a:xfrm>
          <a:prstGeom prst="rect">
            <a:avLst/>
          </a:prstGeom>
        </p:spPr>
      </p:pic>
      <p:grpSp>
        <p:nvGrpSpPr>
          <p:cNvPr id="115" name="Group 114"/>
          <p:cNvGrpSpPr/>
          <p:nvPr/>
        </p:nvGrpSpPr>
        <p:grpSpPr>
          <a:xfrm>
            <a:off x="9676722" y="1983032"/>
            <a:ext cx="1690344" cy="1385517"/>
            <a:chOff x="8867775" y="1612056"/>
            <a:chExt cx="1657350" cy="1358473"/>
          </a:xfrm>
        </p:grpSpPr>
        <p:sp>
          <p:nvSpPr>
            <p:cNvPr id="110" name="Rounded Rectangle 109"/>
            <p:cNvSpPr/>
            <p:nvPr/>
          </p:nvSpPr>
          <p:spPr bwMode="auto">
            <a:xfrm>
              <a:off x="8867775" y="1612056"/>
              <a:ext cx="1657350" cy="1358473"/>
            </a:xfrm>
            <a:prstGeom prst="roundRect">
              <a:avLst>
                <a:gd name="adj" fmla="val 667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4" name="Picture 113"/>
            <p:cNvPicPr>
              <a:picLocks noChangeAspect="1"/>
            </p:cNvPicPr>
            <p:nvPr/>
          </p:nvPicPr>
          <p:blipFill>
            <a:blip r:embed="rId4"/>
            <a:stretch>
              <a:fillRect/>
            </a:stretch>
          </p:blipFill>
          <p:spPr>
            <a:xfrm>
              <a:off x="9071434" y="1687805"/>
              <a:ext cx="1278606" cy="1278606"/>
            </a:xfrm>
            <a:prstGeom prst="rect">
              <a:avLst/>
            </a:prstGeom>
          </p:spPr>
        </p:pic>
      </p:grpSp>
      <p:sp>
        <p:nvSpPr>
          <p:cNvPr id="116" name="Right Arrow 115"/>
          <p:cNvSpPr/>
          <p:nvPr/>
        </p:nvSpPr>
        <p:spPr bwMode="auto">
          <a:xfrm rot="769449">
            <a:off x="2606980" y="2638940"/>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ight Arrow 116"/>
          <p:cNvSpPr/>
          <p:nvPr/>
        </p:nvSpPr>
        <p:spPr bwMode="auto">
          <a:xfrm rot="21082475">
            <a:off x="7112555" y="2718180"/>
            <a:ext cx="2270234"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2361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7"/>
                                        </p:tgtEl>
                                      </p:cBhvr>
                                    </p:animEffect>
                                    <p:set>
                                      <p:cBhvr>
                                        <p:cTn id="7" dur="1" fill="hold">
                                          <p:stCondLst>
                                            <p:cond delay="499"/>
                                          </p:stCondLst>
                                        </p:cTn>
                                        <p:tgtEl>
                                          <p:spTgt spid="10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7"/>
                                        </p:tgtEl>
                                      </p:cBhvr>
                                    </p:animEffect>
                                    <p:set>
                                      <p:cBhvr>
                                        <p:cTn id="15" dur="1" fill="hold">
                                          <p:stCondLst>
                                            <p:cond delay="499"/>
                                          </p:stCondLst>
                                        </p:cTn>
                                        <p:tgtEl>
                                          <p:spTgt spid="117"/>
                                        </p:tgtEl>
                                        <p:attrNameLst>
                                          <p:attrName>style.visibility</p:attrName>
                                        </p:attrNameLst>
                                      </p:cBhvr>
                                      <p:to>
                                        <p:strVal val="hidden"/>
                                      </p:to>
                                    </p:set>
                                  </p:childTnLst>
                                </p:cTn>
                              </p:par>
                              <p:par>
                                <p:cTn id="16" presetID="26" presetClass="emph" presetSubtype="0" fill="hold" nodeType="withEffect">
                                  <p:stCondLst>
                                    <p:cond delay="0"/>
                                  </p:stCondLst>
                                  <p:childTnLst>
                                    <p:animEffect transition="out" filter="fade">
                                      <p:cBhvr>
                                        <p:cTn id="17" dur="500" tmFilter="0, 0; .2, .5; .8, .5; 1, 0"/>
                                        <p:tgtEl>
                                          <p:spTgt spid="115"/>
                                        </p:tgtEl>
                                      </p:cBhvr>
                                    </p:animEffect>
                                    <p:animScale>
                                      <p:cBhvr>
                                        <p:cTn id="18" dur="250" autoRev="1" fill="hold"/>
                                        <p:tgtEl>
                                          <p:spTgt spid="1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案例 </a:t>
            </a:r>
            <a:r>
              <a:rPr lang="en-US" altLang="zh-TW" dirty="0"/>
              <a:t>0 </a:t>
            </a:r>
            <a:r>
              <a:rPr lang="zh-TW" altLang="en-US" dirty="0"/>
              <a:t>的動態運算</a:t>
            </a:r>
            <a:endParaRPr lang="en-US" dirty="0"/>
          </a:p>
        </p:txBody>
      </p:sp>
      <p:sp>
        <p:nvSpPr>
          <p:cNvPr id="6" name="AutoShape 257"/>
          <p:cNvSpPr>
            <a:spLocks noChangeAspect="1" noChangeArrowheads="1" noTextEdit="1"/>
          </p:cNvSpPr>
          <p:nvPr/>
        </p:nvSpPr>
        <p:spPr bwMode="auto">
          <a:xfrm>
            <a:off x="830628" y="1386877"/>
            <a:ext cx="1039294" cy="359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107" name="Group 106"/>
          <p:cNvGrpSpPr/>
          <p:nvPr/>
        </p:nvGrpSpPr>
        <p:grpSpPr>
          <a:xfrm>
            <a:off x="961166" y="1638476"/>
            <a:ext cx="1579552" cy="1814059"/>
            <a:chOff x="688377" y="1671693"/>
            <a:chExt cx="978916" cy="1124250"/>
          </a:xfrm>
        </p:grpSpPr>
        <p:sp>
          <p:nvSpPr>
            <p:cNvPr id="7" name="Rectangle 260"/>
            <p:cNvSpPr>
              <a:spLocks noChangeArrowheads="1"/>
            </p:cNvSpPr>
            <p:nvPr/>
          </p:nvSpPr>
          <p:spPr bwMode="auto">
            <a:xfrm>
              <a:off x="811994" y="2456831"/>
              <a:ext cx="339112" cy="339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6" name="Rectangle 279"/>
            <p:cNvSpPr>
              <a:spLocks noChangeArrowheads="1"/>
            </p:cNvSpPr>
            <p:nvPr/>
          </p:nvSpPr>
          <p:spPr bwMode="auto">
            <a:xfrm>
              <a:off x="688377" y="1853778"/>
              <a:ext cx="821888" cy="82355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 name="Freeform 280"/>
            <p:cNvSpPr>
              <a:spLocks/>
            </p:cNvSpPr>
            <p:nvPr/>
          </p:nvSpPr>
          <p:spPr bwMode="auto">
            <a:xfrm>
              <a:off x="832041" y="2000783"/>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8" name="Freeform 281"/>
            <p:cNvSpPr>
              <a:spLocks noEditPoints="1"/>
            </p:cNvSpPr>
            <p:nvPr/>
          </p:nvSpPr>
          <p:spPr bwMode="auto">
            <a:xfrm>
              <a:off x="940623" y="2000783"/>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9" name="Freeform 282"/>
            <p:cNvSpPr>
              <a:spLocks/>
            </p:cNvSpPr>
            <p:nvPr/>
          </p:nvSpPr>
          <p:spPr bwMode="auto">
            <a:xfrm>
              <a:off x="1062570" y="200078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0" name="Freeform 283"/>
            <p:cNvSpPr>
              <a:spLocks noEditPoints="1"/>
            </p:cNvSpPr>
            <p:nvPr/>
          </p:nvSpPr>
          <p:spPr bwMode="auto">
            <a:xfrm>
              <a:off x="820347" y="2194561"/>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1" name="Freeform 284"/>
            <p:cNvSpPr>
              <a:spLocks/>
            </p:cNvSpPr>
            <p:nvPr/>
          </p:nvSpPr>
          <p:spPr bwMode="auto">
            <a:xfrm>
              <a:off x="950646" y="2194561"/>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2" name="Freeform 285"/>
            <p:cNvSpPr>
              <a:spLocks noEditPoints="1"/>
            </p:cNvSpPr>
            <p:nvPr/>
          </p:nvSpPr>
          <p:spPr bwMode="auto">
            <a:xfrm>
              <a:off x="1050877" y="2194561"/>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3" name="Freeform 286"/>
            <p:cNvSpPr>
              <a:spLocks noEditPoints="1"/>
            </p:cNvSpPr>
            <p:nvPr/>
          </p:nvSpPr>
          <p:spPr bwMode="auto">
            <a:xfrm>
              <a:off x="820347" y="238834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4" name="Freeform 287"/>
            <p:cNvSpPr>
              <a:spLocks noEditPoints="1"/>
            </p:cNvSpPr>
            <p:nvPr/>
          </p:nvSpPr>
          <p:spPr bwMode="auto">
            <a:xfrm>
              <a:off x="940623" y="238834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5" name="Freeform 288"/>
            <p:cNvSpPr>
              <a:spLocks/>
            </p:cNvSpPr>
            <p:nvPr/>
          </p:nvSpPr>
          <p:spPr bwMode="auto">
            <a:xfrm>
              <a:off x="1062570" y="2388340"/>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6" name="Freeform 289"/>
            <p:cNvSpPr>
              <a:spLocks/>
            </p:cNvSpPr>
            <p:nvPr/>
          </p:nvSpPr>
          <p:spPr bwMode="auto">
            <a:xfrm>
              <a:off x="1296441" y="200078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7" name="Freeform 290"/>
            <p:cNvSpPr>
              <a:spLocks noEditPoints="1"/>
            </p:cNvSpPr>
            <p:nvPr/>
          </p:nvSpPr>
          <p:spPr bwMode="auto">
            <a:xfrm>
              <a:off x="1284747" y="2194561"/>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8" name="Freeform 291"/>
            <p:cNvSpPr>
              <a:spLocks noEditPoints="1"/>
            </p:cNvSpPr>
            <p:nvPr/>
          </p:nvSpPr>
          <p:spPr bwMode="auto">
            <a:xfrm>
              <a:off x="1284747" y="238834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9" name="Freeform 292"/>
            <p:cNvSpPr>
              <a:spLocks noEditPoints="1"/>
            </p:cNvSpPr>
            <p:nvPr/>
          </p:nvSpPr>
          <p:spPr bwMode="auto">
            <a:xfrm>
              <a:off x="1166142" y="2000783"/>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0" name="Freeform 293"/>
            <p:cNvSpPr>
              <a:spLocks/>
            </p:cNvSpPr>
            <p:nvPr/>
          </p:nvSpPr>
          <p:spPr bwMode="auto">
            <a:xfrm>
              <a:off x="1176165" y="2194561"/>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1" name="Freeform 294"/>
            <p:cNvSpPr>
              <a:spLocks noEditPoints="1"/>
            </p:cNvSpPr>
            <p:nvPr/>
          </p:nvSpPr>
          <p:spPr bwMode="auto">
            <a:xfrm>
              <a:off x="1166142" y="238834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0" name="Rectangle 343"/>
            <p:cNvSpPr>
              <a:spLocks noChangeArrowheads="1"/>
            </p:cNvSpPr>
            <p:nvPr/>
          </p:nvSpPr>
          <p:spPr bwMode="auto">
            <a:xfrm>
              <a:off x="1303123" y="1671693"/>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1" name="Freeform 344"/>
            <p:cNvSpPr>
              <a:spLocks/>
            </p:cNvSpPr>
            <p:nvPr/>
          </p:nvSpPr>
          <p:spPr bwMode="auto">
            <a:xfrm>
              <a:off x="1364932" y="1736843"/>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2" name="Freeform 345"/>
            <p:cNvSpPr>
              <a:spLocks noEditPoints="1"/>
            </p:cNvSpPr>
            <p:nvPr/>
          </p:nvSpPr>
          <p:spPr bwMode="auto">
            <a:xfrm>
              <a:off x="1413376" y="1736843"/>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3" name="Freeform 346"/>
            <p:cNvSpPr>
              <a:spLocks/>
            </p:cNvSpPr>
            <p:nvPr/>
          </p:nvSpPr>
          <p:spPr bwMode="auto">
            <a:xfrm>
              <a:off x="1468503" y="1736843"/>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4" name="Freeform 347"/>
            <p:cNvSpPr>
              <a:spLocks noEditPoints="1"/>
            </p:cNvSpPr>
            <p:nvPr/>
          </p:nvSpPr>
          <p:spPr bwMode="auto">
            <a:xfrm>
              <a:off x="1359920" y="1823709"/>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5" name="Freeform 348"/>
            <p:cNvSpPr>
              <a:spLocks/>
            </p:cNvSpPr>
            <p:nvPr/>
          </p:nvSpPr>
          <p:spPr bwMode="auto">
            <a:xfrm>
              <a:off x="1420058" y="1823709"/>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6" name="Freeform 349"/>
            <p:cNvSpPr>
              <a:spLocks noEditPoints="1"/>
            </p:cNvSpPr>
            <p:nvPr/>
          </p:nvSpPr>
          <p:spPr bwMode="auto">
            <a:xfrm>
              <a:off x="1461821" y="1823709"/>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7" name="Freeform 350"/>
            <p:cNvSpPr>
              <a:spLocks noEditPoints="1"/>
            </p:cNvSpPr>
            <p:nvPr/>
          </p:nvSpPr>
          <p:spPr bwMode="auto">
            <a:xfrm>
              <a:off x="1359920" y="1908905"/>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8" name="Freeform 351"/>
            <p:cNvSpPr>
              <a:spLocks noEditPoints="1"/>
            </p:cNvSpPr>
            <p:nvPr/>
          </p:nvSpPr>
          <p:spPr bwMode="auto">
            <a:xfrm>
              <a:off x="1413376" y="1908905"/>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9" name="Freeform 352"/>
            <p:cNvSpPr>
              <a:spLocks/>
            </p:cNvSpPr>
            <p:nvPr/>
          </p:nvSpPr>
          <p:spPr bwMode="auto">
            <a:xfrm>
              <a:off x="1468503" y="1908905"/>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0" name="Freeform 353"/>
            <p:cNvSpPr>
              <a:spLocks/>
            </p:cNvSpPr>
            <p:nvPr/>
          </p:nvSpPr>
          <p:spPr bwMode="auto">
            <a:xfrm>
              <a:off x="1573745" y="1736843"/>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1" name="Freeform 354"/>
            <p:cNvSpPr>
              <a:spLocks noEditPoints="1"/>
            </p:cNvSpPr>
            <p:nvPr/>
          </p:nvSpPr>
          <p:spPr bwMode="auto">
            <a:xfrm>
              <a:off x="1568733" y="1823709"/>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2" name="Freeform 355"/>
            <p:cNvSpPr>
              <a:spLocks noEditPoints="1"/>
            </p:cNvSpPr>
            <p:nvPr/>
          </p:nvSpPr>
          <p:spPr bwMode="auto">
            <a:xfrm>
              <a:off x="1568733" y="1908905"/>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3" name="Freeform 356"/>
            <p:cNvSpPr>
              <a:spLocks noEditPoints="1"/>
            </p:cNvSpPr>
            <p:nvPr/>
          </p:nvSpPr>
          <p:spPr bwMode="auto">
            <a:xfrm>
              <a:off x="1513607" y="1736843"/>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4" name="Freeform 357"/>
            <p:cNvSpPr>
              <a:spLocks/>
            </p:cNvSpPr>
            <p:nvPr/>
          </p:nvSpPr>
          <p:spPr bwMode="auto">
            <a:xfrm>
              <a:off x="1520289" y="1823709"/>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5" name="Freeform 358"/>
            <p:cNvSpPr>
              <a:spLocks noEditPoints="1"/>
            </p:cNvSpPr>
            <p:nvPr/>
          </p:nvSpPr>
          <p:spPr bwMode="auto">
            <a:xfrm>
              <a:off x="1513607" y="1908905"/>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177" y="2786747"/>
            <a:ext cx="1919451" cy="1919451"/>
          </a:xfrm>
          <a:prstGeom prst="rect">
            <a:avLst/>
          </a:prstGeom>
        </p:spPr>
      </p:pic>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3982" y="988965"/>
            <a:ext cx="795824" cy="795824"/>
          </a:xfrm>
          <a:prstGeom prst="rect">
            <a:avLst/>
          </a:prstGeom>
        </p:spPr>
      </p:pic>
      <p:grpSp>
        <p:nvGrpSpPr>
          <p:cNvPr id="115" name="Group 114"/>
          <p:cNvGrpSpPr/>
          <p:nvPr/>
        </p:nvGrpSpPr>
        <p:grpSpPr>
          <a:xfrm>
            <a:off x="9676722" y="1983032"/>
            <a:ext cx="1690344" cy="1385517"/>
            <a:chOff x="8867775" y="1612056"/>
            <a:chExt cx="1657350" cy="1358473"/>
          </a:xfrm>
        </p:grpSpPr>
        <p:sp>
          <p:nvSpPr>
            <p:cNvPr id="110" name="Rounded Rectangle 109"/>
            <p:cNvSpPr/>
            <p:nvPr/>
          </p:nvSpPr>
          <p:spPr bwMode="auto">
            <a:xfrm>
              <a:off x="8867775" y="1612056"/>
              <a:ext cx="1657350" cy="1358473"/>
            </a:xfrm>
            <a:prstGeom prst="roundRect">
              <a:avLst>
                <a:gd name="adj" fmla="val 667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4" name="Picture 113"/>
            <p:cNvPicPr>
              <a:picLocks noChangeAspect="1"/>
            </p:cNvPicPr>
            <p:nvPr/>
          </p:nvPicPr>
          <p:blipFill>
            <a:blip r:embed="rId4"/>
            <a:stretch>
              <a:fillRect/>
            </a:stretch>
          </p:blipFill>
          <p:spPr>
            <a:xfrm>
              <a:off x="9071434" y="1687805"/>
              <a:ext cx="1278606" cy="1278606"/>
            </a:xfrm>
            <a:prstGeom prst="rect">
              <a:avLst/>
            </a:prstGeom>
          </p:spPr>
        </p:pic>
      </p:grpSp>
      <p:sp>
        <p:nvSpPr>
          <p:cNvPr id="116" name="Right Arrow 115"/>
          <p:cNvSpPr/>
          <p:nvPr/>
        </p:nvSpPr>
        <p:spPr bwMode="auto">
          <a:xfrm rot="769449">
            <a:off x="2606980" y="2638940"/>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ight Arrow 116"/>
          <p:cNvSpPr/>
          <p:nvPr/>
        </p:nvSpPr>
        <p:spPr bwMode="auto">
          <a:xfrm rot="21082475">
            <a:off x="7112555" y="2718180"/>
            <a:ext cx="2270234"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728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7"/>
                                        </p:tgtEl>
                                      </p:cBhvr>
                                    </p:animEffect>
                                    <p:set>
                                      <p:cBhvr>
                                        <p:cTn id="7" dur="1" fill="hold">
                                          <p:stCondLst>
                                            <p:cond delay="499"/>
                                          </p:stCondLst>
                                        </p:cTn>
                                        <p:tgtEl>
                                          <p:spTgt spid="10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7"/>
                                        </p:tgtEl>
                                      </p:cBhvr>
                                    </p:animEffect>
                                    <p:set>
                                      <p:cBhvr>
                                        <p:cTn id="15" dur="1" fill="hold">
                                          <p:stCondLst>
                                            <p:cond delay="499"/>
                                          </p:stCondLst>
                                        </p:cTn>
                                        <p:tgtEl>
                                          <p:spTgt spid="11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5"/>
                                        </p:tgtEl>
                                      </p:cBhvr>
                                    </p:animEffect>
                                    <p:set>
                                      <p:cBhvr>
                                        <p:cTn id="18"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TW" dirty="0"/>
              <a:t>0 </a:t>
            </a:r>
            <a:r>
              <a:rPr lang="zh-TW" altLang="en-US" dirty="0"/>
              <a:t>對多的動態運算</a:t>
            </a:r>
            <a:endParaRPr lang="en-US" dirty="0"/>
          </a:p>
        </p:txBody>
      </p:sp>
      <p:sp>
        <p:nvSpPr>
          <p:cNvPr id="6" name="AutoShape 257"/>
          <p:cNvSpPr>
            <a:spLocks noChangeAspect="1" noChangeArrowheads="1" noTextEdit="1"/>
          </p:cNvSpPr>
          <p:nvPr/>
        </p:nvSpPr>
        <p:spPr bwMode="auto">
          <a:xfrm>
            <a:off x="830628" y="1386877"/>
            <a:ext cx="1039294" cy="359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107" name="Group 106"/>
          <p:cNvGrpSpPr/>
          <p:nvPr/>
        </p:nvGrpSpPr>
        <p:grpSpPr>
          <a:xfrm>
            <a:off x="961166" y="1638476"/>
            <a:ext cx="1579552" cy="1814059"/>
            <a:chOff x="688377" y="1671693"/>
            <a:chExt cx="978916" cy="1124250"/>
          </a:xfrm>
        </p:grpSpPr>
        <p:sp>
          <p:nvSpPr>
            <p:cNvPr id="7" name="Rectangle 260"/>
            <p:cNvSpPr>
              <a:spLocks noChangeArrowheads="1"/>
            </p:cNvSpPr>
            <p:nvPr/>
          </p:nvSpPr>
          <p:spPr bwMode="auto">
            <a:xfrm>
              <a:off x="811994" y="2456831"/>
              <a:ext cx="339112" cy="339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6" name="Rectangle 279"/>
            <p:cNvSpPr>
              <a:spLocks noChangeArrowheads="1"/>
            </p:cNvSpPr>
            <p:nvPr/>
          </p:nvSpPr>
          <p:spPr bwMode="auto">
            <a:xfrm>
              <a:off x="688377" y="1853778"/>
              <a:ext cx="821888" cy="82355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7" name="Freeform 280"/>
            <p:cNvSpPr>
              <a:spLocks/>
            </p:cNvSpPr>
            <p:nvPr/>
          </p:nvSpPr>
          <p:spPr bwMode="auto">
            <a:xfrm>
              <a:off x="832041" y="2000783"/>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8" name="Freeform 281"/>
            <p:cNvSpPr>
              <a:spLocks noEditPoints="1"/>
            </p:cNvSpPr>
            <p:nvPr/>
          </p:nvSpPr>
          <p:spPr bwMode="auto">
            <a:xfrm>
              <a:off x="940623" y="2000783"/>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9" name="Freeform 282"/>
            <p:cNvSpPr>
              <a:spLocks/>
            </p:cNvSpPr>
            <p:nvPr/>
          </p:nvSpPr>
          <p:spPr bwMode="auto">
            <a:xfrm>
              <a:off x="1062570" y="200078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0" name="Freeform 283"/>
            <p:cNvSpPr>
              <a:spLocks noEditPoints="1"/>
            </p:cNvSpPr>
            <p:nvPr/>
          </p:nvSpPr>
          <p:spPr bwMode="auto">
            <a:xfrm>
              <a:off x="820347" y="2194561"/>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1" name="Freeform 284"/>
            <p:cNvSpPr>
              <a:spLocks/>
            </p:cNvSpPr>
            <p:nvPr/>
          </p:nvSpPr>
          <p:spPr bwMode="auto">
            <a:xfrm>
              <a:off x="950646" y="2194561"/>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2" name="Freeform 285"/>
            <p:cNvSpPr>
              <a:spLocks noEditPoints="1"/>
            </p:cNvSpPr>
            <p:nvPr/>
          </p:nvSpPr>
          <p:spPr bwMode="auto">
            <a:xfrm>
              <a:off x="1050877" y="2194561"/>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3" name="Freeform 286"/>
            <p:cNvSpPr>
              <a:spLocks noEditPoints="1"/>
            </p:cNvSpPr>
            <p:nvPr/>
          </p:nvSpPr>
          <p:spPr bwMode="auto">
            <a:xfrm>
              <a:off x="820347" y="238834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4" name="Freeform 287"/>
            <p:cNvSpPr>
              <a:spLocks noEditPoints="1"/>
            </p:cNvSpPr>
            <p:nvPr/>
          </p:nvSpPr>
          <p:spPr bwMode="auto">
            <a:xfrm>
              <a:off x="940623" y="238834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5" name="Freeform 288"/>
            <p:cNvSpPr>
              <a:spLocks/>
            </p:cNvSpPr>
            <p:nvPr/>
          </p:nvSpPr>
          <p:spPr bwMode="auto">
            <a:xfrm>
              <a:off x="1062570" y="2388340"/>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6" name="Freeform 289"/>
            <p:cNvSpPr>
              <a:spLocks/>
            </p:cNvSpPr>
            <p:nvPr/>
          </p:nvSpPr>
          <p:spPr bwMode="auto">
            <a:xfrm>
              <a:off x="1296441" y="200078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7" name="Freeform 290"/>
            <p:cNvSpPr>
              <a:spLocks noEditPoints="1"/>
            </p:cNvSpPr>
            <p:nvPr/>
          </p:nvSpPr>
          <p:spPr bwMode="auto">
            <a:xfrm>
              <a:off x="1284747" y="2194561"/>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8" name="Freeform 291"/>
            <p:cNvSpPr>
              <a:spLocks noEditPoints="1"/>
            </p:cNvSpPr>
            <p:nvPr/>
          </p:nvSpPr>
          <p:spPr bwMode="auto">
            <a:xfrm>
              <a:off x="1284747" y="238834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9" name="Freeform 292"/>
            <p:cNvSpPr>
              <a:spLocks noEditPoints="1"/>
            </p:cNvSpPr>
            <p:nvPr/>
          </p:nvSpPr>
          <p:spPr bwMode="auto">
            <a:xfrm>
              <a:off x="1166142" y="2000783"/>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0" name="Freeform 293"/>
            <p:cNvSpPr>
              <a:spLocks/>
            </p:cNvSpPr>
            <p:nvPr/>
          </p:nvSpPr>
          <p:spPr bwMode="auto">
            <a:xfrm>
              <a:off x="1176165" y="2194561"/>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1" name="Freeform 294"/>
            <p:cNvSpPr>
              <a:spLocks noEditPoints="1"/>
            </p:cNvSpPr>
            <p:nvPr/>
          </p:nvSpPr>
          <p:spPr bwMode="auto">
            <a:xfrm>
              <a:off x="1166142" y="238834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0" name="Rectangle 343"/>
            <p:cNvSpPr>
              <a:spLocks noChangeArrowheads="1"/>
            </p:cNvSpPr>
            <p:nvPr/>
          </p:nvSpPr>
          <p:spPr bwMode="auto">
            <a:xfrm>
              <a:off x="1303123" y="1671693"/>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1" name="Freeform 344"/>
            <p:cNvSpPr>
              <a:spLocks/>
            </p:cNvSpPr>
            <p:nvPr/>
          </p:nvSpPr>
          <p:spPr bwMode="auto">
            <a:xfrm>
              <a:off x="1364932" y="1736843"/>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2" name="Freeform 345"/>
            <p:cNvSpPr>
              <a:spLocks noEditPoints="1"/>
            </p:cNvSpPr>
            <p:nvPr/>
          </p:nvSpPr>
          <p:spPr bwMode="auto">
            <a:xfrm>
              <a:off x="1413376" y="1736843"/>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3" name="Freeform 346"/>
            <p:cNvSpPr>
              <a:spLocks/>
            </p:cNvSpPr>
            <p:nvPr/>
          </p:nvSpPr>
          <p:spPr bwMode="auto">
            <a:xfrm>
              <a:off x="1468503" y="1736843"/>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4" name="Freeform 347"/>
            <p:cNvSpPr>
              <a:spLocks noEditPoints="1"/>
            </p:cNvSpPr>
            <p:nvPr/>
          </p:nvSpPr>
          <p:spPr bwMode="auto">
            <a:xfrm>
              <a:off x="1359920" y="1823709"/>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5" name="Freeform 348"/>
            <p:cNvSpPr>
              <a:spLocks/>
            </p:cNvSpPr>
            <p:nvPr/>
          </p:nvSpPr>
          <p:spPr bwMode="auto">
            <a:xfrm>
              <a:off x="1420058" y="1823709"/>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6" name="Freeform 349"/>
            <p:cNvSpPr>
              <a:spLocks noEditPoints="1"/>
            </p:cNvSpPr>
            <p:nvPr/>
          </p:nvSpPr>
          <p:spPr bwMode="auto">
            <a:xfrm>
              <a:off x="1461821" y="1823709"/>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7" name="Freeform 350"/>
            <p:cNvSpPr>
              <a:spLocks noEditPoints="1"/>
            </p:cNvSpPr>
            <p:nvPr/>
          </p:nvSpPr>
          <p:spPr bwMode="auto">
            <a:xfrm>
              <a:off x="1359920" y="1908905"/>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8" name="Freeform 351"/>
            <p:cNvSpPr>
              <a:spLocks noEditPoints="1"/>
            </p:cNvSpPr>
            <p:nvPr/>
          </p:nvSpPr>
          <p:spPr bwMode="auto">
            <a:xfrm>
              <a:off x="1413376" y="1908905"/>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99" name="Freeform 352"/>
            <p:cNvSpPr>
              <a:spLocks/>
            </p:cNvSpPr>
            <p:nvPr/>
          </p:nvSpPr>
          <p:spPr bwMode="auto">
            <a:xfrm>
              <a:off x="1468503" y="1908905"/>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0" name="Freeform 353"/>
            <p:cNvSpPr>
              <a:spLocks/>
            </p:cNvSpPr>
            <p:nvPr/>
          </p:nvSpPr>
          <p:spPr bwMode="auto">
            <a:xfrm>
              <a:off x="1573745" y="1736843"/>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1" name="Freeform 354"/>
            <p:cNvSpPr>
              <a:spLocks noEditPoints="1"/>
            </p:cNvSpPr>
            <p:nvPr/>
          </p:nvSpPr>
          <p:spPr bwMode="auto">
            <a:xfrm>
              <a:off x="1568733" y="1823709"/>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2" name="Freeform 355"/>
            <p:cNvSpPr>
              <a:spLocks noEditPoints="1"/>
            </p:cNvSpPr>
            <p:nvPr/>
          </p:nvSpPr>
          <p:spPr bwMode="auto">
            <a:xfrm>
              <a:off x="1568733" y="1908905"/>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3" name="Freeform 356"/>
            <p:cNvSpPr>
              <a:spLocks noEditPoints="1"/>
            </p:cNvSpPr>
            <p:nvPr/>
          </p:nvSpPr>
          <p:spPr bwMode="auto">
            <a:xfrm>
              <a:off x="1513607" y="1736843"/>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4" name="Freeform 357"/>
            <p:cNvSpPr>
              <a:spLocks/>
            </p:cNvSpPr>
            <p:nvPr/>
          </p:nvSpPr>
          <p:spPr bwMode="auto">
            <a:xfrm>
              <a:off x="1520289" y="1823709"/>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5" name="Freeform 358"/>
            <p:cNvSpPr>
              <a:spLocks noEditPoints="1"/>
            </p:cNvSpPr>
            <p:nvPr/>
          </p:nvSpPr>
          <p:spPr bwMode="auto">
            <a:xfrm>
              <a:off x="1513607" y="1908905"/>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177" y="2786747"/>
            <a:ext cx="1919451" cy="1919451"/>
          </a:xfrm>
          <a:prstGeom prst="rect">
            <a:avLst/>
          </a:prstGeom>
        </p:spPr>
      </p:pic>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3982" y="988965"/>
            <a:ext cx="795824" cy="795824"/>
          </a:xfrm>
          <a:prstGeom prst="rect">
            <a:avLst/>
          </a:prstGeom>
        </p:spPr>
      </p:pic>
      <p:grpSp>
        <p:nvGrpSpPr>
          <p:cNvPr id="115" name="Group 114"/>
          <p:cNvGrpSpPr/>
          <p:nvPr/>
        </p:nvGrpSpPr>
        <p:grpSpPr>
          <a:xfrm>
            <a:off x="9676722" y="1983032"/>
            <a:ext cx="1690344" cy="1385517"/>
            <a:chOff x="8867775" y="1612056"/>
            <a:chExt cx="1657350" cy="1358473"/>
          </a:xfrm>
        </p:grpSpPr>
        <p:sp>
          <p:nvSpPr>
            <p:cNvPr id="110" name="Rounded Rectangle 109"/>
            <p:cNvSpPr/>
            <p:nvPr/>
          </p:nvSpPr>
          <p:spPr bwMode="auto">
            <a:xfrm>
              <a:off x="8867775" y="1612056"/>
              <a:ext cx="1657350" cy="1358473"/>
            </a:xfrm>
            <a:prstGeom prst="roundRect">
              <a:avLst>
                <a:gd name="adj" fmla="val 667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4" name="Picture 113"/>
            <p:cNvPicPr>
              <a:picLocks noChangeAspect="1"/>
            </p:cNvPicPr>
            <p:nvPr/>
          </p:nvPicPr>
          <p:blipFill>
            <a:blip r:embed="rId4"/>
            <a:stretch>
              <a:fillRect/>
            </a:stretch>
          </p:blipFill>
          <p:spPr>
            <a:xfrm>
              <a:off x="9071434" y="1687805"/>
              <a:ext cx="1278606" cy="1278606"/>
            </a:xfrm>
            <a:prstGeom prst="rect">
              <a:avLst/>
            </a:prstGeom>
          </p:spPr>
        </p:pic>
      </p:grpSp>
      <p:sp>
        <p:nvSpPr>
          <p:cNvPr id="116" name="Right Arrow 115"/>
          <p:cNvSpPr/>
          <p:nvPr/>
        </p:nvSpPr>
        <p:spPr bwMode="auto">
          <a:xfrm rot="769449">
            <a:off x="2606980" y="2638940"/>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ight Arrow 116"/>
          <p:cNvSpPr/>
          <p:nvPr/>
        </p:nvSpPr>
        <p:spPr bwMode="auto">
          <a:xfrm rot="21082475">
            <a:off x="7112555" y="2718180"/>
            <a:ext cx="2270234"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 name="Group 44"/>
          <p:cNvGrpSpPr/>
          <p:nvPr/>
        </p:nvGrpSpPr>
        <p:grpSpPr>
          <a:xfrm>
            <a:off x="1012180" y="3495966"/>
            <a:ext cx="1295416" cy="2933867"/>
            <a:chOff x="648285" y="2725782"/>
            <a:chExt cx="958870" cy="2171656"/>
          </a:xfrm>
        </p:grpSpPr>
        <p:sp>
          <p:nvSpPr>
            <p:cNvPr id="46" name="Rectangle 261"/>
            <p:cNvSpPr>
              <a:spLocks noChangeArrowheads="1"/>
            </p:cNvSpPr>
            <p:nvPr/>
          </p:nvSpPr>
          <p:spPr bwMode="auto">
            <a:xfrm>
              <a:off x="648285" y="3539318"/>
              <a:ext cx="340783" cy="3391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7" name="Rectangle 262"/>
            <p:cNvSpPr>
              <a:spLocks noChangeArrowheads="1"/>
            </p:cNvSpPr>
            <p:nvPr/>
          </p:nvSpPr>
          <p:spPr bwMode="auto">
            <a:xfrm>
              <a:off x="1107674" y="3943580"/>
              <a:ext cx="340783" cy="34078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8" name="Rectangle 263"/>
            <p:cNvSpPr>
              <a:spLocks noChangeArrowheads="1"/>
            </p:cNvSpPr>
            <p:nvPr/>
          </p:nvSpPr>
          <p:spPr bwMode="auto">
            <a:xfrm>
              <a:off x="748515" y="3069906"/>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9" name="Freeform 264"/>
            <p:cNvSpPr>
              <a:spLocks/>
            </p:cNvSpPr>
            <p:nvPr/>
          </p:nvSpPr>
          <p:spPr bwMode="auto">
            <a:xfrm>
              <a:off x="852087" y="3176818"/>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0" name="Freeform 265"/>
            <p:cNvSpPr>
              <a:spLocks noEditPoints="1"/>
            </p:cNvSpPr>
            <p:nvPr/>
          </p:nvSpPr>
          <p:spPr bwMode="auto">
            <a:xfrm>
              <a:off x="928930" y="3176818"/>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1" name="Freeform 266"/>
            <p:cNvSpPr>
              <a:spLocks/>
            </p:cNvSpPr>
            <p:nvPr/>
          </p:nvSpPr>
          <p:spPr bwMode="auto">
            <a:xfrm>
              <a:off x="1017467" y="3176818"/>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2" name="Freeform 267"/>
            <p:cNvSpPr>
              <a:spLocks noEditPoints="1"/>
            </p:cNvSpPr>
            <p:nvPr/>
          </p:nvSpPr>
          <p:spPr bwMode="auto">
            <a:xfrm>
              <a:off x="842064" y="3315470"/>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3" name="Freeform 268"/>
            <p:cNvSpPr>
              <a:spLocks/>
            </p:cNvSpPr>
            <p:nvPr/>
          </p:nvSpPr>
          <p:spPr bwMode="auto">
            <a:xfrm>
              <a:off x="937282" y="3313800"/>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4" name="Freeform 269"/>
            <p:cNvSpPr>
              <a:spLocks noEditPoints="1"/>
            </p:cNvSpPr>
            <p:nvPr/>
          </p:nvSpPr>
          <p:spPr bwMode="auto">
            <a:xfrm>
              <a:off x="1009114" y="3315470"/>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5" name="Freeform 270"/>
            <p:cNvSpPr>
              <a:spLocks noEditPoints="1"/>
            </p:cNvSpPr>
            <p:nvPr/>
          </p:nvSpPr>
          <p:spPr bwMode="auto">
            <a:xfrm>
              <a:off x="842064" y="3452451"/>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6" name="Freeform 271"/>
            <p:cNvSpPr>
              <a:spLocks noEditPoints="1"/>
            </p:cNvSpPr>
            <p:nvPr/>
          </p:nvSpPr>
          <p:spPr bwMode="auto">
            <a:xfrm>
              <a:off x="928930" y="3452451"/>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7" name="Freeform 272"/>
            <p:cNvSpPr>
              <a:spLocks/>
            </p:cNvSpPr>
            <p:nvPr/>
          </p:nvSpPr>
          <p:spPr bwMode="auto">
            <a:xfrm>
              <a:off x="1017467" y="3452451"/>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8" name="Freeform 273"/>
            <p:cNvSpPr>
              <a:spLocks/>
            </p:cNvSpPr>
            <p:nvPr/>
          </p:nvSpPr>
          <p:spPr bwMode="auto">
            <a:xfrm>
              <a:off x="1186188" y="3176818"/>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 name="Freeform 274"/>
            <p:cNvSpPr>
              <a:spLocks noEditPoints="1"/>
            </p:cNvSpPr>
            <p:nvPr/>
          </p:nvSpPr>
          <p:spPr bwMode="auto">
            <a:xfrm>
              <a:off x="1176165" y="3315470"/>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 name="Freeform 275"/>
            <p:cNvSpPr>
              <a:spLocks noEditPoints="1"/>
            </p:cNvSpPr>
            <p:nvPr/>
          </p:nvSpPr>
          <p:spPr bwMode="auto">
            <a:xfrm>
              <a:off x="1176165" y="3452451"/>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1" name="Freeform 276"/>
            <p:cNvSpPr>
              <a:spLocks noEditPoints="1"/>
            </p:cNvSpPr>
            <p:nvPr/>
          </p:nvSpPr>
          <p:spPr bwMode="auto">
            <a:xfrm>
              <a:off x="1090969" y="3176818"/>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2" name="Freeform 277"/>
            <p:cNvSpPr>
              <a:spLocks/>
            </p:cNvSpPr>
            <p:nvPr/>
          </p:nvSpPr>
          <p:spPr bwMode="auto">
            <a:xfrm>
              <a:off x="1099321" y="3313800"/>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3" name="Freeform 278"/>
            <p:cNvSpPr>
              <a:spLocks noEditPoints="1"/>
            </p:cNvSpPr>
            <p:nvPr/>
          </p:nvSpPr>
          <p:spPr bwMode="auto">
            <a:xfrm>
              <a:off x="1090969" y="3452451"/>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4" name="Rectangle 295"/>
            <p:cNvSpPr>
              <a:spLocks noChangeArrowheads="1"/>
            </p:cNvSpPr>
            <p:nvPr/>
          </p:nvSpPr>
          <p:spPr bwMode="auto">
            <a:xfrm>
              <a:off x="1214586" y="3749801"/>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5" name="Freeform 296"/>
            <p:cNvSpPr>
              <a:spLocks/>
            </p:cNvSpPr>
            <p:nvPr/>
          </p:nvSpPr>
          <p:spPr bwMode="auto">
            <a:xfrm>
              <a:off x="1279736" y="3814951"/>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6" name="Freeform 297"/>
            <p:cNvSpPr>
              <a:spLocks noEditPoints="1"/>
            </p:cNvSpPr>
            <p:nvPr/>
          </p:nvSpPr>
          <p:spPr bwMode="auto">
            <a:xfrm>
              <a:off x="1324839" y="3814951"/>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7" name="Freeform 298"/>
            <p:cNvSpPr>
              <a:spLocks/>
            </p:cNvSpPr>
            <p:nvPr/>
          </p:nvSpPr>
          <p:spPr bwMode="auto">
            <a:xfrm>
              <a:off x="1381637" y="3814951"/>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8" name="Freeform 299"/>
            <p:cNvSpPr>
              <a:spLocks noEditPoints="1"/>
            </p:cNvSpPr>
            <p:nvPr/>
          </p:nvSpPr>
          <p:spPr bwMode="auto">
            <a:xfrm>
              <a:off x="1274724" y="3901817"/>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9" name="Freeform 300"/>
            <p:cNvSpPr>
              <a:spLocks/>
            </p:cNvSpPr>
            <p:nvPr/>
          </p:nvSpPr>
          <p:spPr bwMode="auto">
            <a:xfrm>
              <a:off x="1331522" y="3901817"/>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0" name="Freeform 301"/>
            <p:cNvSpPr>
              <a:spLocks noEditPoints="1"/>
            </p:cNvSpPr>
            <p:nvPr/>
          </p:nvSpPr>
          <p:spPr bwMode="auto">
            <a:xfrm>
              <a:off x="1376625" y="3901817"/>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1" name="Freeform 302"/>
            <p:cNvSpPr>
              <a:spLocks noEditPoints="1"/>
            </p:cNvSpPr>
            <p:nvPr/>
          </p:nvSpPr>
          <p:spPr bwMode="auto">
            <a:xfrm>
              <a:off x="1274724" y="3987013"/>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2" name="Freeform 303"/>
            <p:cNvSpPr>
              <a:spLocks noEditPoints="1"/>
            </p:cNvSpPr>
            <p:nvPr/>
          </p:nvSpPr>
          <p:spPr bwMode="auto">
            <a:xfrm>
              <a:off x="1324839" y="3987013"/>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3" name="Freeform 304"/>
            <p:cNvSpPr>
              <a:spLocks/>
            </p:cNvSpPr>
            <p:nvPr/>
          </p:nvSpPr>
          <p:spPr bwMode="auto">
            <a:xfrm>
              <a:off x="1381637" y="3987013"/>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4" name="Freeform 305"/>
            <p:cNvSpPr>
              <a:spLocks/>
            </p:cNvSpPr>
            <p:nvPr/>
          </p:nvSpPr>
          <p:spPr bwMode="auto">
            <a:xfrm>
              <a:off x="1485208" y="3814951"/>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5" name="Freeform 306"/>
            <p:cNvSpPr>
              <a:spLocks noEditPoints="1"/>
            </p:cNvSpPr>
            <p:nvPr/>
          </p:nvSpPr>
          <p:spPr bwMode="auto">
            <a:xfrm>
              <a:off x="1480196" y="3901817"/>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6" name="Freeform 307"/>
            <p:cNvSpPr>
              <a:spLocks noEditPoints="1"/>
            </p:cNvSpPr>
            <p:nvPr/>
          </p:nvSpPr>
          <p:spPr bwMode="auto">
            <a:xfrm>
              <a:off x="1480196" y="3987013"/>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7" name="Freeform 308"/>
            <p:cNvSpPr>
              <a:spLocks noEditPoints="1"/>
            </p:cNvSpPr>
            <p:nvPr/>
          </p:nvSpPr>
          <p:spPr bwMode="auto">
            <a:xfrm>
              <a:off x="1425070" y="3814951"/>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8" name="Freeform 309"/>
            <p:cNvSpPr>
              <a:spLocks/>
            </p:cNvSpPr>
            <p:nvPr/>
          </p:nvSpPr>
          <p:spPr bwMode="auto">
            <a:xfrm>
              <a:off x="1431752" y="3901817"/>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9" name="Freeform 310"/>
            <p:cNvSpPr>
              <a:spLocks noEditPoints="1"/>
            </p:cNvSpPr>
            <p:nvPr/>
          </p:nvSpPr>
          <p:spPr bwMode="auto">
            <a:xfrm>
              <a:off x="1425070" y="3987013"/>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0" name="Rectangle 311"/>
            <p:cNvSpPr>
              <a:spLocks noChangeArrowheads="1"/>
            </p:cNvSpPr>
            <p:nvPr/>
          </p:nvSpPr>
          <p:spPr bwMode="auto">
            <a:xfrm>
              <a:off x="1074264" y="2725782"/>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1" name="Freeform 312"/>
            <p:cNvSpPr>
              <a:spLocks/>
            </p:cNvSpPr>
            <p:nvPr/>
          </p:nvSpPr>
          <p:spPr bwMode="auto">
            <a:xfrm>
              <a:off x="1167812" y="2822671"/>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2" name="Freeform 313"/>
            <p:cNvSpPr>
              <a:spLocks noEditPoints="1"/>
            </p:cNvSpPr>
            <p:nvPr/>
          </p:nvSpPr>
          <p:spPr bwMode="auto">
            <a:xfrm>
              <a:off x="1236303" y="2822671"/>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3" name="Freeform 314"/>
            <p:cNvSpPr>
              <a:spLocks/>
            </p:cNvSpPr>
            <p:nvPr/>
          </p:nvSpPr>
          <p:spPr bwMode="auto">
            <a:xfrm>
              <a:off x="1316487" y="2822671"/>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4" name="Freeform 315"/>
            <p:cNvSpPr>
              <a:spLocks noEditPoints="1"/>
            </p:cNvSpPr>
            <p:nvPr/>
          </p:nvSpPr>
          <p:spPr bwMode="auto">
            <a:xfrm>
              <a:off x="1159459" y="2947959"/>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5" name="Freeform 316"/>
            <p:cNvSpPr>
              <a:spLocks/>
            </p:cNvSpPr>
            <p:nvPr/>
          </p:nvSpPr>
          <p:spPr bwMode="auto">
            <a:xfrm>
              <a:off x="1244655" y="2944618"/>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6" name="Freeform 317"/>
            <p:cNvSpPr>
              <a:spLocks noEditPoints="1"/>
            </p:cNvSpPr>
            <p:nvPr/>
          </p:nvSpPr>
          <p:spPr bwMode="auto">
            <a:xfrm>
              <a:off x="1308134" y="2947959"/>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7" name="Freeform 318"/>
            <p:cNvSpPr>
              <a:spLocks noEditPoints="1"/>
            </p:cNvSpPr>
            <p:nvPr/>
          </p:nvSpPr>
          <p:spPr bwMode="auto">
            <a:xfrm>
              <a:off x="1159459" y="3069906"/>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8" name="Freeform 319"/>
            <p:cNvSpPr>
              <a:spLocks noEditPoints="1"/>
            </p:cNvSpPr>
            <p:nvPr/>
          </p:nvSpPr>
          <p:spPr bwMode="auto">
            <a:xfrm>
              <a:off x="1236303" y="3069906"/>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89" name="Freeform 320"/>
            <p:cNvSpPr>
              <a:spLocks/>
            </p:cNvSpPr>
            <p:nvPr/>
          </p:nvSpPr>
          <p:spPr bwMode="auto">
            <a:xfrm>
              <a:off x="1316487" y="3069906"/>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06" name="Freeform 321"/>
            <p:cNvSpPr>
              <a:spLocks/>
            </p:cNvSpPr>
            <p:nvPr/>
          </p:nvSpPr>
          <p:spPr bwMode="auto">
            <a:xfrm>
              <a:off x="1468503" y="2822671"/>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11" name="Freeform 322"/>
            <p:cNvSpPr>
              <a:spLocks noEditPoints="1"/>
            </p:cNvSpPr>
            <p:nvPr/>
          </p:nvSpPr>
          <p:spPr bwMode="auto">
            <a:xfrm>
              <a:off x="1460150" y="2947959"/>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12" name="Freeform 323"/>
            <p:cNvSpPr>
              <a:spLocks noEditPoints="1"/>
            </p:cNvSpPr>
            <p:nvPr/>
          </p:nvSpPr>
          <p:spPr bwMode="auto">
            <a:xfrm>
              <a:off x="1460150" y="3069906"/>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13" name="Freeform 324"/>
            <p:cNvSpPr>
              <a:spLocks noEditPoints="1"/>
            </p:cNvSpPr>
            <p:nvPr/>
          </p:nvSpPr>
          <p:spPr bwMode="auto">
            <a:xfrm>
              <a:off x="1381637" y="2822671"/>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18" name="Freeform 325"/>
            <p:cNvSpPr>
              <a:spLocks/>
            </p:cNvSpPr>
            <p:nvPr/>
          </p:nvSpPr>
          <p:spPr bwMode="auto">
            <a:xfrm>
              <a:off x="1391660" y="2944618"/>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19" name="Freeform 326"/>
            <p:cNvSpPr>
              <a:spLocks noEditPoints="1"/>
            </p:cNvSpPr>
            <p:nvPr/>
          </p:nvSpPr>
          <p:spPr bwMode="auto">
            <a:xfrm>
              <a:off x="1381637" y="3069906"/>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0" name="Rectangle 327"/>
            <p:cNvSpPr>
              <a:spLocks noChangeArrowheads="1"/>
            </p:cNvSpPr>
            <p:nvPr/>
          </p:nvSpPr>
          <p:spPr bwMode="auto">
            <a:xfrm>
              <a:off x="1074264" y="4366217"/>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1" name="Freeform 328"/>
            <p:cNvSpPr>
              <a:spLocks/>
            </p:cNvSpPr>
            <p:nvPr/>
          </p:nvSpPr>
          <p:spPr bwMode="auto">
            <a:xfrm>
              <a:off x="1167812" y="4461436"/>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2" name="Freeform 329"/>
            <p:cNvSpPr>
              <a:spLocks noEditPoints="1"/>
            </p:cNvSpPr>
            <p:nvPr/>
          </p:nvSpPr>
          <p:spPr bwMode="auto">
            <a:xfrm>
              <a:off x="1236303" y="4461436"/>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3" name="Freeform 330"/>
            <p:cNvSpPr>
              <a:spLocks/>
            </p:cNvSpPr>
            <p:nvPr/>
          </p:nvSpPr>
          <p:spPr bwMode="auto">
            <a:xfrm>
              <a:off x="1316487" y="4461436"/>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4" name="Freeform 331"/>
            <p:cNvSpPr>
              <a:spLocks noEditPoints="1"/>
            </p:cNvSpPr>
            <p:nvPr/>
          </p:nvSpPr>
          <p:spPr bwMode="auto">
            <a:xfrm>
              <a:off x="1159459" y="4586724"/>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5" name="Freeform 332"/>
            <p:cNvSpPr>
              <a:spLocks/>
            </p:cNvSpPr>
            <p:nvPr/>
          </p:nvSpPr>
          <p:spPr bwMode="auto">
            <a:xfrm>
              <a:off x="1244655" y="4586724"/>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6" name="Freeform 333"/>
            <p:cNvSpPr>
              <a:spLocks noEditPoints="1"/>
            </p:cNvSpPr>
            <p:nvPr/>
          </p:nvSpPr>
          <p:spPr bwMode="auto">
            <a:xfrm>
              <a:off x="1308134" y="4586724"/>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7" name="Freeform 334"/>
            <p:cNvSpPr>
              <a:spLocks noEditPoints="1"/>
            </p:cNvSpPr>
            <p:nvPr/>
          </p:nvSpPr>
          <p:spPr bwMode="auto">
            <a:xfrm>
              <a:off x="1159459" y="4712012"/>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8" name="Freeform 335"/>
            <p:cNvSpPr>
              <a:spLocks noEditPoints="1"/>
            </p:cNvSpPr>
            <p:nvPr/>
          </p:nvSpPr>
          <p:spPr bwMode="auto">
            <a:xfrm>
              <a:off x="1236303" y="4712012"/>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29" name="Freeform 336"/>
            <p:cNvSpPr>
              <a:spLocks/>
            </p:cNvSpPr>
            <p:nvPr/>
          </p:nvSpPr>
          <p:spPr bwMode="auto">
            <a:xfrm>
              <a:off x="1316487" y="4712012"/>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0" name="Freeform 337"/>
            <p:cNvSpPr>
              <a:spLocks/>
            </p:cNvSpPr>
            <p:nvPr/>
          </p:nvSpPr>
          <p:spPr bwMode="auto">
            <a:xfrm>
              <a:off x="1468503" y="4461436"/>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1" name="Freeform 338"/>
            <p:cNvSpPr>
              <a:spLocks noEditPoints="1"/>
            </p:cNvSpPr>
            <p:nvPr/>
          </p:nvSpPr>
          <p:spPr bwMode="auto">
            <a:xfrm>
              <a:off x="1460150" y="4586724"/>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2" name="Freeform 339"/>
            <p:cNvSpPr>
              <a:spLocks noEditPoints="1"/>
            </p:cNvSpPr>
            <p:nvPr/>
          </p:nvSpPr>
          <p:spPr bwMode="auto">
            <a:xfrm>
              <a:off x="1460150" y="4712012"/>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3" name="Freeform 340"/>
            <p:cNvSpPr>
              <a:spLocks noEditPoints="1"/>
            </p:cNvSpPr>
            <p:nvPr/>
          </p:nvSpPr>
          <p:spPr bwMode="auto">
            <a:xfrm>
              <a:off x="1381637" y="4461436"/>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4" name="Freeform 341"/>
            <p:cNvSpPr>
              <a:spLocks/>
            </p:cNvSpPr>
            <p:nvPr/>
          </p:nvSpPr>
          <p:spPr bwMode="auto">
            <a:xfrm>
              <a:off x="1391660" y="4586724"/>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35" name="Freeform 342"/>
            <p:cNvSpPr>
              <a:spLocks noEditPoints="1"/>
            </p:cNvSpPr>
            <p:nvPr/>
          </p:nvSpPr>
          <p:spPr bwMode="auto">
            <a:xfrm>
              <a:off x="1381637" y="4712012"/>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136" name="Group 135"/>
          <p:cNvGrpSpPr/>
          <p:nvPr/>
        </p:nvGrpSpPr>
        <p:grpSpPr>
          <a:xfrm>
            <a:off x="9694440" y="3582391"/>
            <a:ext cx="1690344" cy="1385517"/>
            <a:chOff x="8867775" y="1612056"/>
            <a:chExt cx="1657350" cy="1358473"/>
          </a:xfrm>
        </p:grpSpPr>
        <p:sp>
          <p:nvSpPr>
            <p:cNvPr id="137" name="Rounded Rectangle 136"/>
            <p:cNvSpPr/>
            <p:nvPr/>
          </p:nvSpPr>
          <p:spPr bwMode="auto">
            <a:xfrm>
              <a:off x="8867775" y="1612056"/>
              <a:ext cx="1657350" cy="1358473"/>
            </a:xfrm>
            <a:prstGeom prst="roundRect">
              <a:avLst>
                <a:gd name="adj" fmla="val 667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8" name="Picture 137"/>
            <p:cNvPicPr>
              <a:picLocks noChangeAspect="1"/>
            </p:cNvPicPr>
            <p:nvPr/>
          </p:nvPicPr>
          <p:blipFill>
            <a:blip r:embed="rId4"/>
            <a:stretch>
              <a:fillRect/>
            </a:stretch>
          </p:blipFill>
          <p:spPr>
            <a:xfrm>
              <a:off x="9071434" y="1687805"/>
              <a:ext cx="1278606" cy="1278606"/>
            </a:xfrm>
            <a:prstGeom prst="rect">
              <a:avLst/>
            </a:prstGeom>
          </p:spPr>
        </p:pic>
      </p:grpSp>
      <p:grpSp>
        <p:nvGrpSpPr>
          <p:cNvPr id="139" name="Group 138"/>
          <p:cNvGrpSpPr/>
          <p:nvPr/>
        </p:nvGrpSpPr>
        <p:grpSpPr>
          <a:xfrm>
            <a:off x="9709012" y="5181750"/>
            <a:ext cx="1690344" cy="1385517"/>
            <a:chOff x="8867775" y="1612056"/>
            <a:chExt cx="1657350" cy="1358473"/>
          </a:xfrm>
        </p:grpSpPr>
        <p:sp>
          <p:nvSpPr>
            <p:cNvPr id="140" name="Rounded Rectangle 139"/>
            <p:cNvSpPr/>
            <p:nvPr/>
          </p:nvSpPr>
          <p:spPr bwMode="auto">
            <a:xfrm>
              <a:off x="8867775" y="1612056"/>
              <a:ext cx="1657350" cy="1358473"/>
            </a:xfrm>
            <a:prstGeom prst="roundRect">
              <a:avLst>
                <a:gd name="adj" fmla="val 667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1" name="Picture 140"/>
            <p:cNvPicPr>
              <a:picLocks noChangeAspect="1"/>
            </p:cNvPicPr>
            <p:nvPr/>
          </p:nvPicPr>
          <p:blipFill>
            <a:blip r:embed="rId4"/>
            <a:stretch>
              <a:fillRect/>
            </a:stretch>
          </p:blipFill>
          <p:spPr>
            <a:xfrm>
              <a:off x="9071434" y="1687805"/>
              <a:ext cx="1278606" cy="1278606"/>
            </a:xfrm>
            <a:prstGeom prst="rect">
              <a:avLst/>
            </a:prstGeom>
          </p:spPr>
        </p:pic>
      </p:grpSp>
      <p:sp>
        <p:nvSpPr>
          <p:cNvPr id="142" name="Right Arrow 141"/>
          <p:cNvSpPr/>
          <p:nvPr/>
        </p:nvSpPr>
        <p:spPr bwMode="auto">
          <a:xfrm>
            <a:off x="2596924" y="3573530"/>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Right Arrow 142"/>
          <p:cNvSpPr/>
          <p:nvPr/>
        </p:nvSpPr>
        <p:spPr bwMode="auto">
          <a:xfrm rot="20338291">
            <a:off x="2699330" y="4562021"/>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ight Arrow 143"/>
          <p:cNvSpPr/>
          <p:nvPr/>
        </p:nvSpPr>
        <p:spPr bwMode="auto">
          <a:xfrm rot="769449">
            <a:off x="7187725" y="4669249"/>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ight Arrow 144"/>
          <p:cNvSpPr/>
          <p:nvPr/>
        </p:nvSpPr>
        <p:spPr bwMode="auto">
          <a:xfrm>
            <a:off x="7188985" y="3673779"/>
            <a:ext cx="2275100" cy="542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677086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4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3"/>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fade">
                                      <p:cBhvr>
                                        <p:cTn id="26" dur="500"/>
                                        <p:tgtEl>
                                          <p:spTgt spid="136"/>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4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42" grpId="0" animBg="1"/>
      <p:bldP spid="143" grpId="0" animBg="1"/>
      <p:bldP spid="144" grpId="0" animBg="1"/>
      <p:bldP spid="1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481" y="1212850"/>
            <a:ext cx="11885514" cy="2646365"/>
          </a:xfrm>
        </p:spPr>
        <p:txBody>
          <a:bodyPr/>
          <a:lstStyle/>
          <a:p>
            <a:r>
              <a:rPr lang="zh-TW" altLang="en-US" dirty="0"/>
              <a:t>目前為有限度的提供</a:t>
            </a:r>
            <a:endParaRPr lang="en-US" dirty="0"/>
          </a:p>
          <a:p>
            <a:r>
              <a:rPr lang="zh-TW" altLang="en-US" dirty="0"/>
              <a:t>空間大小從 </a:t>
            </a:r>
            <a:r>
              <a:rPr lang="en-US" altLang="zh-TW" dirty="0"/>
              <a:t>128MB </a:t>
            </a:r>
            <a:r>
              <a:rPr lang="zh-TW" altLang="en-US" dirty="0"/>
              <a:t>到 </a:t>
            </a:r>
            <a:r>
              <a:rPr lang="en-US" altLang="zh-TW" dirty="0"/>
              <a:t>1536MB </a:t>
            </a:r>
            <a:r>
              <a:rPr lang="zh-TW" altLang="en-US" dirty="0"/>
              <a:t>不等。前 </a:t>
            </a:r>
            <a:r>
              <a:rPr lang="en-US" altLang="zh-TW" dirty="0"/>
              <a:t>400k GB/</a:t>
            </a:r>
            <a:r>
              <a:rPr lang="zh-TW" altLang="en-US" dirty="0"/>
              <a:t>秒免費。</a:t>
            </a:r>
          </a:p>
          <a:p>
            <a:r>
              <a:rPr lang="zh-TW" altLang="en-US" dirty="0"/>
              <a:t>每百萬次要求收費，前一百萬次要求免費。</a:t>
            </a:r>
            <a:endParaRPr lang="en-US" dirty="0"/>
          </a:p>
        </p:txBody>
      </p:sp>
      <p:sp>
        <p:nvSpPr>
          <p:cNvPr id="2" name="Title 1"/>
          <p:cNvSpPr>
            <a:spLocks noGrp="1"/>
          </p:cNvSpPr>
          <p:nvPr>
            <p:ph type="title"/>
          </p:nvPr>
        </p:nvSpPr>
        <p:spPr/>
        <p:txBody>
          <a:bodyPr/>
          <a:lstStyle/>
          <a:p>
            <a:r>
              <a:rPr lang="zh-TW" altLang="en-US" dirty="0"/>
              <a:t>動態代管計畫 </a:t>
            </a:r>
            <a:r>
              <a:rPr lang="en-US" altLang="zh-TW" dirty="0"/>
              <a:t>(Dynamic Hosting Plan)</a:t>
            </a:r>
            <a:endParaRPr lang="en-US" dirty="0"/>
          </a:p>
        </p:txBody>
      </p:sp>
    </p:spTree>
    <p:extLst>
      <p:ext uri="{BB962C8B-B14F-4D97-AF65-F5344CB8AC3E}">
        <p14:creationId xmlns:p14="http://schemas.microsoft.com/office/powerpoint/2010/main" val="38617226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Functions </a:t>
            </a:r>
            <a:r>
              <a:rPr lang="zh-TW" altLang="en-US" dirty="0"/>
              <a:t>架構</a:t>
            </a:r>
            <a:endParaRPr lang="en-US" dirty="0"/>
          </a:p>
        </p:txBody>
      </p:sp>
      <p:grpSp>
        <p:nvGrpSpPr>
          <p:cNvPr id="21" name="Group 20"/>
          <p:cNvGrpSpPr/>
          <p:nvPr/>
        </p:nvGrpSpPr>
        <p:grpSpPr>
          <a:xfrm>
            <a:off x="2258828" y="1554127"/>
            <a:ext cx="6949226" cy="5156959"/>
            <a:chOff x="2213874" y="1523793"/>
            <a:chExt cx="4654197" cy="3738054"/>
          </a:xfrm>
        </p:grpSpPr>
        <p:sp>
          <p:nvSpPr>
            <p:cNvPr id="13" name="Rectangle 12"/>
            <p:cNvSpPr/>
            <p:nvPr/>
          </p:nvSpPr>
          <p:spPr>
            <a:xfrm>
              <a:off x="2213874" y="1523793"/>
              <a:ext cx="2288951" cy="2460493"/>
            </a:xfrm>
            <a:prstGeom prst="rect">
              <a:avLst/>
            </a:prstGeom>
            <a:solidFill>
              <a:srgbClr val="70AD47"/>
            </a:solidFill>
            <a:ln w="19050" cap="flat" cmpd="sng" algn="ctr">
              <a:solidFill>
                <a:sysClr val="window" lastClr="FFFFFF"/>
              </a:solidFill>
              <a:prstDash val="solid"/>
              <a:miter lim="800000"/>
            </a:ln>
            <a:effectLst/>
          </p:spPr>
          <p:txBody>
            <a:bodyPr rtlCol="0" anchor="ctr" anchorCtr="0"/>
            <a:lstStyle/>
            <a:p>
              <a:pPr algn="ctr" defTabSz="932597">
                <a:defRPr/>
              </a:pPr>
              <a:r>
                <a:rPr lang="en-US" sz="2448" kern="0" dirty="0">
                  <a:solidFill>
                    <a:prstClr val="white"/>
                  </a:solidFill>
                  <a:latin typeface="Calibri" panose="020F0502020204030204"/>
                </a:rPr>
                <a:t>Functions</a:t>
              </a:r>
            </a:p>
            <a:p>
              <a:pPr algn="ctr" defTabSz="932597">
                <a:defRPr/>
              </a:pPr>
              <a:r>
                <a:rPr lang="zh-TW" altLang="en-US" sz="2448" kern="0" dirty="0">
                  <a:solidFill>
                    <a:prstClr val="white"/>
                  </a:solidFill>
                  <a:latin typeface="Calibri" panose="020F0502020204030204"/>
                </a:rPr>
                <a:t>執行期</a:t>
              </a:r>
              <a:endParaRPr lang="en-US" sz="2448" kern="0" dirty="0">
                <a:solidFill>
                  <a:prstClr val="white"/>
                </a:solidFill>
                <a:latin typeface="Calibri" panose="020F0502020204030204"/>
              </a:endParaRPr>
            </a:p>
          </p:txBody>
        </p:sp>
        <p:sp>
          <p:nvSpPr>
            <p:cNvPr id="14" name="Rectangle 13"/>
            <p:cNvSpPr/>
            <p:nvPr/>
          </p:nvSpPr>
          <p:spPr>
            <a:xfrm>
              <a:off x="4912939" y="1523793"/>
              <a:ext cx="1929907" cy="2466752"/>
            </a:xfrm>
            <a:prstGeom prst="rect">
              <a:avLst/>
            </a:prstGeom>
            <a:solidFill>
              <a:srgbClr val="70AD47"/>
            </a:solidFill>
            <a:ln w="19050" cap="flat" cmpd="sng" algn="ctr">
              <a:solidFill>
                <a:sysClr val="window" lastClr="FFFFFF"/>
              </a:solidFill>
              <a:prstDash val="solid"/>
              <a:miter lim="800000"/>
            </a:ln>
            <a:effectLst/>
          </p:spPr>
          <p:txBody>
            <a:bodyPr rtlCol="0" anchor="ctr"/>
            <a:lstStyle/>
            <a:p>
              <a:pPr algn="ctr" defTabSz="932597">
                <a:defRPr/>
              </a:pPr>
              <a:r>
                <a:rPr lang="en-US" sz="2448" kern="0" dirty="0">
                  <a:solidFill>
                    <a:prstClr val="white"/>
                  </a:solidFill>
                  <a:latin typeface="Calibri" panose="020F0502020204030204"/>
                </a:rPr>
                <a:t>Functions </a:t>
              </a:r>
            </a:p>
            <a:p>
              <a:pPr algn="ctr" defTabSz="932597">
                <a:defRPr/>
              </a:pPr>
              <a:r>
                <a:rPr lang="zh-TW" altLang="en-US" sz="2448" kern="0" dirty="0">
                  <a:solidFill>
                    <a:prstClr val="white"/>
                  </a:solidFill>
                  <a:latin typeface="Calibri" panose="020F0502020204030204"/>
                </a:rPr>
                <a:t>程式化介面</a:t>
              </a:r>
              <a:endParaRPr lang="en-US" sz="2448" kern="0" dirty="0">
                <a:solidFill>
                  <a:prstClr val="white"/>
                </a:solidFill>
                <a:latin typeface="Calibri" panose="020F0502020204030204"/>
              </a:endParaRPr>
            </a:p>
          </p:txBody>
        </p:sp>
        <p:sp>
          <p:nvSpPr>
            <p:cNvPr id="15" name="Rectangle 14"/>
            <p:cNvSpPr/>
            <p:nvPr/>
          </p:nvSpPr>
          <p:spPr>
            <a:xfrm>
              <a:off x="2213874" y="4149780"/>
              <a:ext cx="4654197" cy="1112067"/>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597">
                <a:defRPr/>
              </a:pPr>
              <a:r>
                <a:rPr lang="en-US" sz="2448" kern="0" dirty="0">
                  <a:solidFill>
                    <a:prstClr val="white"/>
                  </a:solidFill>
                  <a:latin typeface="Calibri" panose="020F0502020204030204"/>
                </a:rPr>
                <a:t>App Service </a:t>
              </a:r>
            </a:p>
            <a:p>
              <a:pPr algn="ctr" defTabSz="932597">
                <a:defRPr/>
              </a:pPr>
              <a:r>
                <a:rPr lang="en-US" sz="2448" kern="0" dirty="0">
                  <a:solidFill>
                    <a:prstClr val="white"/>
                  </a:solidFill>
                  <a:latin typeface="Calibri" panose="020F0502020204030204"/>
                </a:rPr>
                <a:t>App Hosting Plans</a:t>
              </a:r>
            </a:p>
          </p:txBody>
        </p:sp>
        <p:sp>
          <p:nvSpPr>
            <p:cNvPr id="16" name="Rectangle 15"/>
            <p:cNvSpPr/>
            <p:nvPr/>
          </p:nvSpPr>
          <p:spPr>
            <a:xfrm>
              <a:off x="2318320" y="1973787"/>
              <a:ext cx="324484" cy="1505309"/>
            </a:xfrm>
            <a:prstGeom prst="rect">
              <a:avLst/>
            </a:prstGeom>
            <a:solidFill>
              <a:srgbClr val="FFC000"/>
            </a:solidFill>
            <a:ln w="19050" cap="flat" cmpd="sng" algn="ctr">
              <a:solidFill>
                <a:sysClr val="window" lastClr="FFFFFF"/>
              </a:solidFill>
              <a:prstDash val="solid"/>
              <a:miter lim="800000"/>
            </a:ln>
            <a:effectLst/>
          </p:spPr>
          <p:txBody>
            <a:bodyPr vert="vert" rtlCol="0" anchor="ctr" anchorCtr="0"/>
            <a:lstStyle/>
            <a:p>
              <a:pPr algn="ctr" defTabSz="932597">
                <a:defRPr/>
              </a:pPr>
              <a:r>
                <a:rPr lang="zh-TW" altLang="en-US" sz="1836" kern="0" dirty="0">
                  <a:solidFill>
                    <a:prstClr val="white"/>
                  </a:solidFill>
                  <a:latin typeface="Calibri" panose="020F0502020204030204"/>
                </a:rPr>
                <a:t>觸發程序</a:t>
              </a:r>
              <a:endParaRPr lang="en-US" sz="1836" kern="0" dirty="0">
                <a:solidFill>
                  <a:prstClr val="white"/>
                </a:solidFill>
                <a:latin typeface="Calibri" panose="020F0502020204030204"/>
              </a:endParaRPr>
            </a:p>
          </p:txBody>
        </p:sp>
        <p:cxnSp>
          <p:nvCxnSpPr>
            <p:cNvPr id="17" name="Straight Arrow Connector 16"/>
            <p:cNvCxnSpPr/>
            <p:nvPr/>
          </p:nvCxnSpPr>
          <p:spPr>
            <a:xfrm>
              <a:off x="4502825" y="2251884"/>
              <a:ext cx="410114" cy="0"/>
            </a:xfrm>
            <a:prstGeom prst="straightConnector1">
              <a:avLst/>
            </a:prstGeom>
            <a:noFill/>
            <a:ln w="28575" cap="flat" cmpd="sng" algn="ctr">
              <a:solidFill>
                <a:srgbClr val="5B9BD5"/>
              </a:solidFill>
              <a:prstDash val="solid"/>
              <a:miter lim="800000"/>
              <a:tailEnd type="triangle"/>
            </a:ln>
            <a:effectLst/>
          </p:spPr>
        </p:cxnSp>
        <p:cxnSp>
          <p:nvCxnSpPr>
            <p:cNvPr id="18" name="Straight Arrow Connector 17"/>
            <p:cNvCxnSpPr/>
            <p:nvPr/>
          </p:nvCxnSpPr>
          <p:spPr>
            <a:xfrm flipH="1">
              <a:off x="4502825" y="3392820"/>
              <a:ext cx="410114" cy="0"/>
            </a:xfrm>
            <a:prstGeom prst="straightConnector1">
              <a:avLst/>
            </a:prstGeom>
            <a:noFill/>
            <a:ln w="28575" cap="flat" cmpd="sng" algn="ctr">
              <a:solidFill>
                <a:srgbClr val="5B9BD5"/>
              </a:solidFill>
              <a:prstDash val="solid"/>
              <a:miter lim="800000"/>
              <a:tailEnd type="triangle"/>
            </a:ln>
            <a:effectLst/>
          </p:spPr>
        </p:cxnSp>
        <p:sp>
          <p:nvSpPr>
            <p:cNvPr id="19" name="Rectangle 18"/>
            <p:cNvSpPr/>
            <p:nvPr/>
          </p:nvSpPr>
          <p:spPr>
            <a:xfrm>
              <a:off x="2265014" y="1579071"/>
              <a:ext cx="2203569" cy="285090"/>
            </a:xfrm>
            <a:prstGeom prst="rect">
              <a:avLst/>
            </a:prstGeom>
            <a:solidFill>
              <a:srgbClr val="FFC000"/>
            </a:solidFill>
            <a:ln w="19050" cap="flat" cmpd="sng" algn="ctr">
              <a:solidFill>
                <a:sysClr val="window" lastClr="FFFFFF"/>
              </a:solidFill>
              <a:prstDash val="solid"/>
              <a:miter lim="800000"/>
            </a:ln>
            <a:effectLst/>
          </p:spPr>
          <p:txBody>
            <a:bodyPr vert="horz" rtlCol="0" anchor="ctr"/>
            <a:lstStyle/>
            <a:p>
              <a:pPr algn="ctr" defTabSz="932597">
                <a:defRPr/>
              </a:pPr>
              <a:r>
                <a:rPr lang="zh-TW" altLang="en-US" sz="1836" kern="0" dirty="0">
                  <a:solidFill>
                    <a:prstClr val="white"/>
                  </a:solidFill>
                  <a:latin typeface="Calibri" panose="020F0502020204030204"/>
                </a:rPr>
                <a:t>輸入繫結</a:t>
              </a:r>
              <a:endParaRPr lang="en-US" sz="2040" kern="0" dirty="0">
                <a:solidFill>
                  <a:prstClr val="white"/>
                </a:solidFill>
                <a:latin typeface="Calibri" panose="020F0502020204030204"/>
              </a:endParaRPr>
            </a:p>
          </p:txBody>
        </p:sp>
        <p:sp>
          <p:nvSpPr>
            <p:cNvPr id="20" name="Rectangle 19"/>
            <p:cNvSpPr/>
            <p:nvPr/>
          </p:nvSpPr>
          <p:spPr>
            <a:xfrm>
              <a:off x="2248114" y="3628158"/>
              <a:ext cx="2220469" cy="285090"/>
            </a:xfrm>
            <a:prstGeom prst="rect">
              <a:avLst/>
            </a:prstGeom>
            <a:solidFill>
              <a:srgbClr val="FFC000"/>
            </a:solidFill>
            <a:ln w="19050" cap="flat" cmpd="sng" algn="ctr">
              <a:solidFill>
                <a:sysClr val="window" lastClr="FFFFFF"/>
              </a:solidFill>
              <a:prstDash val="solid"/>
              <a:miter lim="800000"/>
            </a:ln>
            <a:effectLst/>
          </p:spPr>
          <p:txBody>
            <a:bodyPr vert="horz" rtlCol="0" anchor="ctr"/>
            <a:lstStyle/>
            <a:p>
              <a:pPr algn="ctr" defTabSz="932597">
                <a:defRPr/>
              </a:pPr>
              <a:r>
                <a:rPr lang="zh-TW" altLang="en-US" sz="1836" kern="0" dirty="0">
                  <a:solidFill>
                    <a:prstClr val="white"/>
                  </a:solidFill>
                  <a:latin typeface="Calibri" panose="020F0502020204030204"/>
                </a:rPr>
                <a:t>輸出繫結</a:t>
              </a:r>
              <a:endParaRPr lang="en-US" sz="2040" kern="0" dirty="0">
                <a:solidFill>
                  <a:prstClr val="white"/>
                </a:solidFill>
                <a:latin typeface="Calibri" panose="020F0502020204030204"/>
              </a:endParaRPr>
            </a:p>
          </p:txBody>
        </p:sp>
      </p:grpSp>
    </p:spTree>
    <p:extLst>
      <p:ext uri="{BB962C8B-B14F-4D97-AF65-F5344CB8AC3E}">
        <p14:creationId xmlns:p14="http://schemas.microsoft.com/office/powerpoint/2010/main" val="19676185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Agenda</a:t>
            </a:r>
            <a:endParaRPr lang="zh-TW" altLang="en-US" dirty="0"/>
          </a:p>
        </p:txBody>
      </p:sp>
      <p:sp>
        <p:nvSpPr>
          <p:cNvPr id="3" name="文字版面配置區 2"/>
          <p:cNvSpPr>
            <a:spLocks noGrp="1"/>
          </p:cNvSpPr>
          <p:nvPr>
            <p:ph type="body" sz="quarter" idx="10"/>
          </p:nvPr>
        </p:nvSpPr>
        <p:spPr>
          <a:xfrm>
            <a:off x="274638" y="1212850"/>
            <a:ext cx="11887200" cy="2092881"/>
          </a:xfrm>
        </p:spPr>
        <p:txBody>
          <a:bodyPr/>
          <a:lstStyle/>
          <a:p>
            <a:r>
              <a:rPr lang="en-US" altLang="zh-TW" dirty="0"/>
              <a:t>PaaS: Azure Functions</a:t>
            </a:r>
          </a:p>
          <a:p>
            <a:r>
              <a:rPr lang="en-US" altLang="zh-TW" dirty="0"/>
              <a:t>PaaS: Service Fabric</a:t>
            </a:r>
          </a:p>
          <a:p>
            <a:r>
              <a:rPr lang="en-US" altLang="zh-TW" dirty="0"/>
              <a:t>IaaS: VM Scale Set</a:t>
            </a:r>
            <a:endParaRPr lang="zh-TW" altLang="en-US" dirty="0"/>
          </a:p>
        </p:txBody>
      </p:sp>
    </p:spTree>
    <p:extLst>
      <p:ext uri="{BB962C8B-B14F-4D97-AF65-F5344CB8AC3E}">
        <p14:creationId xmlns:p14="http://schemas.microsoft.com/office/powerpoint/2010/main" val="3156239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212850"/>
            <a:ext cx="12079991" cy="5748881"/>
          </a:xfrm>
        </p:spPr>
        <p:txBody>
          <a:bodyPr/>
          <a:lstStyle/>
          <a:p>
            <a:r>
              <a:rPr lang="zh-TW" altLang="en-US" dirty="0"/>
              <a:t>執行期、入口以及範本全部都在 </a:t>
            </a:r>
            <a:r>
              <a:rPr lang="en-US" altLang="zh-TW" dirty="0"/>
              <a:t>GitHub </a:t>
            </a:r>
            <a:r>
              <a:rPr lang="zh-TW" altLang="en-US" dirty="0"/>
              <a:t>找得到。</a:t>
            </a:r>
            <a:endParaRPr lang="en-US" dirty="0"/>
          </a:p>
          <a:p>
            <a:pPr lvl="1"/>
            <a:r>
              <a:rPr lang="en-US" dirty="0">
                <a:hlinkClick r:id="rId2"/>
              </a:rPr>
              <a:t>https://github.com/Azure/azure-webjobs-sdk</a:t>
            </a:r>
            <a:endParaRPr lang="en-US" dirty="0"/>
          </a:p>
          <a:p>
            <a:pPr lvl="1"/>
            <a:r>
              <a:rPr lang="en-US" dirty="0">
                <a:hlinkClick r:id="rId3"/>
              </a:rPr>
              <a:t>https://github.com/Azure/azure-webjobs-sdk-extensions</a:t>
            </a:r>
            <a:endParaRPr lang="en-US" dirty="0"/>
          </a:p>
          <a:p>
            <a:pPr lvl="1"/>
            <a:r>
              <a:rPr lang="en-US" dirty="0">
                <a:hlinkClick r:id="rId4"/>
              </a:rPr>
              <a:t>https://github.com/Azure/azure-webjobs-sdk-script</a:t>
            </a:r>
            <a:endParaRPr lang="en-US" dirty="0"/>
          </a:p>
          <a:p>
            <a:pPr lvl="1"/>
            <a:r>
              <a:rPr lang="en-US" dirty="0">
                <a:hlinkClick r:id="rId5"/>
              </a:rPr>
              <a:t>https://github.com/Azure/azure-webjobs-sdk-templates</a:t>
            </a:r>
            <a:endParaRPr lang="en-US" dirty="0"/>
          </a:p>
          <a:p>
            <a:pPr lvl="1"/>
            <a:r>
              <a:rPr lang="en-US" dirty="0">
                <a:hlinkClick r:id="rId6"/>
              </a:rPr>
              <a:t>https://github.com/ProjectKudu/WebJobsPortal</a:t>
            </a:r>
            <a:r>
              <a:rPr lang="en-US" dirty="0"/>
              <a:t> </a:t>
            </a:r>
          </a:p>
          <a:p>
            <a:r>
              <a:rPr lang="zh-TW" altLang="en-US" dirty="0"/>
              <a:t>開放藍圖</a:t>
            </a:r>
            <a:endParaRPr lang="en-US" dirty="0"/>
          </a:p>
          <a:p>
            <a:pPr lvl="1"/>
            <a:r>
              <a:rPr lang="zh-TW" altLang="en-US" dirty="0"/>
              <a:t>優先使用新功能</a:t>
            </a:r>
            <a:endParaRPr lang="en-US" dirty="0"/>
          </a:p>
          <a:p>
            <a:pPr lvl="1"/>
            <a:r>
              <a:rPr lang="zh-TW" altLang="en-US" dirty="0"/>
              <a:t>優先權與速度的透通性</a:t>
            </a:r>
            <a:endParaRPr lang="en-US" dirty="0"/>
          </a:p>
          <a:p>
            <a:pPr lvl="1"/>
            <a:r>
              <a:rPr lang="zh-TW" altLang="en-US" dirty="0"/>
              <a:t>貢獻專案的方向</a:t>
            </a:r>
            <a:endParaRPr lang="en-US" altLang="zh-TW" dirty="0"/>
          </a:p>
          <a:p>
            <a:r>
              <a:rPr lang="zh-TW" altLang="en-US" dirty="0"/>
              <a:t>執行期會是可攜的 </a:t>
            </a:r>
            <a:r>
              <a:rPr lang="en-US" altLang="zh-TW" dirty="0"/>
              <a:t>(Portable)</a:t>
            </a:r>
            <a:endParaRPr lang="en-US" dirty="0"/>
          </a:p>
          <a:p>
            <a:pPr lvl="1"/>
            <a:r>
              <a:rPr lang="en-US" dirty="0"/>
              <a:t>MIT License</a:t>
            </a:r>
          </a:p>
        </p:txBody>
      </p:sp>
      <p:sp>
        <p:nvSpPr>
          <p:cNvPr id="3" name="Title 2"/>
          <p:cNvSpPr>
            <a:spLocks noGrp="1"/>
          </p:cNvSpPr>
          <p:nvPr>
            <p:ph type="title"/>
          </p:nvPr>
        </p:nvSpPr>
        <p:spPr/>
        <p:txBody>
          <a:bodyPr/>
          <a:lstStyle/>
          <a:p>
            <a:r>
              <a:rPr lang="en-US" dirty="0"/>
              <a:t>Azure Functions </a:t>
            </a:r>
            <a:r>
              <a:rPr lang="zh-TW" altLang="en-US" dirty="0"/>
              <a:t>是開源專案</a:t>
            </a:r>
            <a:endParaRPr lang="en-US" dirty="0"/>
          </a:p>
        </p:txBody>
      </p:sp>
    </p:spTree>
    <p:extLst>
      <p:ext uri="{BB962C8B-B14F-4D97-AF65-F5344CB8AC3E}">
        <p14:creationId xmlns:p14="http://schemas.microsoft.com/office/powerpoint/2010/main" val="21213018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11885514" cy="3043819"/>
          </a:xfrm>
        </p:spPr>
        <p:txBody>
          <a:bodyPr/>
          <a:lstStyle/>
          <a:p>
            <a:r>
              <a:rPr lang="zh-TW" altLang="en-US" dirty="0"/>
              <a:t>四月</a:t>
            </a:r>
            <a:endParaRPr lang="en-US" dirty="0"/>
          </a:p>
          <a:p>
            <a:pPr lvl="1"/>
            <a:r>
              <a:rPr lang="zh-TW" altLang="en-US" dirty="0"/>
              <a:t>強化品質與穩定度</a:t>
            </a:r>
            <a:endParaRPr lang="en-US" dirty="0"/>
          </a:p>
          <a:p>
            <a:pPr lvl="1"/>
            <a:r>
              <a:rPr lang="en-US" dirty="0"/>
              <a:t>Logic App </a:t>
            </a:r>
            <a:r>
              <a:rPr lang="zh-TW" altLang="en-US" dirty="0"/>
              <a:t>連接器整合</a:t>
            </a:r>
            <a:endParaRPr lang="en-US" dirty="0"/>
          </a:p>
          <a:p>
            <a:r>
              <a:rPr lang="zh-TW" altLang="en-US" dirty="0"/>
              <a:t>五月</a:t>
            </a:r>
            <a:endParaRPr lang="en-US" dirty="0"/>
          </a:p>
          <a:p>
            <a:pPr lvl="1"/>
            <a:r>
              <a:rPr lang="zh-TW" altLang="en-US" dirty="0"/>
              <a:t>更多的指南與合作廠商</a:t>
            </a:r>
            <a:endParaRPr lang="en-US" dirty="0"/>
          </a:p>
          <a:p>
            <a:pPr lvl="1"/>
            <a:r>
              <a:rPr lang="zh-TW" altLang="en-US" dirty="0"/>
              <a:t>工具的強化 </a:t>
            </a:r>
            <a:r>
              <a:rPr lang="en-US" dirty="0"/>
              <a:t>(</a:t>
            </a:r>
            <a:r>
              <a:rPr lang="zh-TW" altLang="en-US" dirty="0"/>
              <a:t>更好的地端發展</a:t>
            </a:r>
            <a:r>
              <a:rPr lang="en-US" dirty="0"/>
              <a:t>, VS/VS Code, CLI)</a:t>
            </a:r>
          </a:p>
        </p:txBody>
      </p:sp>
      <p:sp>
        <p:nvSpPr>
          <p:cNvPr id="3" name="Title 2"/>
          <p:cNvSpPr>
            <a:spLocks noGrp="1"/>
          </p:cNvSpPr>
          <p:nvPr>
            <p:ph type="title"/>
          </p:nvPr>
        </p:nvSpPr>
        <p:spPr/>
        <p:txBody>
          <a:bodyPr/>
          <a:lstStyle/>
          <a:p>
            <a:r>
              <a:rPr lang="zh-TW" altLang="en-US" dirty="0"/>
              <a:t>即將到來的里程碑</a:t>
            </a:r>
            <a:endParaRPr lang="en-US" dirty="0"/>
          </a:p>
        </p:txBody>
      </p:sp>
    </p:spTree>
    <p:extLst>
      <p:ext uri="{BB962C8B-B14F-4D97-AF65-F5344CB8AC3E}">
        <p14:creationId xmlns:p14="http://schemas.microsoft.com/office/powerpoint/2010/main" val="5691397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63F2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Service Fabric</a:t>
            </a:r>
            <a:endParaRPr lang="en-US" dirty="0"/>
          </a:p>
        </p:txBody>
      </p:sp>
    </p:spTree>
    <p:extLst>
      <p:ext uri="{BB962C8B-B14F-4D97-AF65-F5344CB8AC3E}">
        <p14:creationId xmlns:p14="http://schemas.microsoft.com/office/powerpoint/2010/main" val="13085045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3" y="493882"/>
            <a:ext cx="11889564" cy="917575"/>
          </a:xfrm>
        </p:spPr>
        <p:txBody>
          <a:bodyPr/>
          <a:lstStyle/>
          <a:p>
            <a:r>
              <a:rPr lang="zh-TW" altLang="en-US" dirty="0"/>
              <a:t>微服務當道</a:t>
            </a:r>
            <a:endParaRPr lang="en-US" dirty="0"/>
          </a:p>
        </p:txBody>
      </p:sp>
      <p:sp>
        <p:nvSpPr>
          <p:cNvPr id="4" name="Text Placeholder 3"/>
          <p:cNvSpPr>
            <a:spLocks noGrp="1"/>
          </p:cNvSpPr>
          <p:nvPr>
            <p:ph type="body" sz="quarter" idx="10"/>
          </p:nvPr>
        </p:nvSpPr>
        <p:spPr>
          <a:xfrm>
            <a:off x="274703" y="1363662"/>
            <a:ext cx="11887200" cy="5028171"/>
          </a:xfrm>
        </p:spPr>
        <p:txBody>
          <a:bodyPr/>
          <a:lstStyle/>
          <a:p>
            <a:pPr marL="571500" indent="-571500">
              <a:buFont typeface="Arial" panose="020B0604020202020204" pitchFamily="34" charset="0"/>
              <a:buChar char="•"/>
            </a:pPr>
            <a:r>
              <a:rPr lang="zh-TW" altLang="en-US" dirty="0"/>
              <a:t>持續演進的應用</a:t>
            </a:r>
            <a:endParaRPr lang="en-US" dirty="0"/>
          </a:p>
          <a:p>
            <a:pPr marL="571500" indent="-571500">
              <a:buFont typeface="Arial" panose="020B0604020202020204" pitchFamily="34" charset="0"/>
              <a:buChar char="•"/>
            </a:pPr>
            <a:r>
              <a:rPr lang="zh-TW" altLang="en-US" dirty="0"/>
              <a:t>更快發行功能與能量以回應客戶預期</a:t>
            </a:r>
            <a:endParaRPr lang="en-US" dirty="0"/>
          </a:p>
          <a:p>
            <a:pPr marL="571500" indent="-571500">
              <a:buFont typeface="Arial" panose="020B0604020202020204" pitchFamily="34" charset="0"/>
              <a:buChar char="•"/>
            </a:pPr>
            <a:r>
              <a:rPr lang="zh-TW" altLang="en-US" dirty="0"/>
              <a:t>建立與營運可擴展服務</a:t>
            </a:r>
            <a:endParaRPr lang="en-US" dirty="0"/>
          </a:p>
          <a:p>
            <a:pPr marL="571500" indent="-571500">
              <a:buFont typeface="Arial" panose="020B0604020202020204" pitchFamily="34" charset="0"/>
              <a:buChar char="•"/>
            </a:pPr>
            <a:endParaRPr lang="en-US" dirty="0"/>
          </a:p>
          <a:p>
            <a:endParaRPr lang="en-US" dirty="0"/>
          </a:p>
          <a:p>
            <a:r>
              <a:rPr lang="en-US" sz="2800" dirty="0"/>
              <a:t>	</a:t>
            </a:r>
            <a:br>
              <a:rPr lang="en-US" dirty="0"/>
            </a:br>
            <a:br>
              <a:rPr lang="en-US" dirty="0"/>
            </a:br>
            <a:endParaRPr lang="en-US" dirty="0"/>
          </a:p>
        </p:txBody>
      </p:sp>
      <p:grpSp>
        <p:nvGrpSpPr>
          <p:cNvPr id="5" name="Group 4"/>
          <p:cNvGrpSpPr/>
          <p:nvPr/>
        </p:nvGrpSpPr>
        <p:grpSpPr>
          <a:xfrm>
            <a:off x="6827837" y="4183062"/>
            <a:ext cx="5462134" cy="2604610"/>
            <a:chOff x="602089" y="1248245"/>
            <a:chExt cx="10697282" cy="509306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9" name="Picture 8"/>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10" name="TextBox 9"/>
            <p:cNvSpPr txBox="1"/>
            <p:nvPr/>
          </p:nvSpPr>
          <p:spPr>
            <a:xfrm>
              <a:off x="2139996" y="1603565"/>
              <a:ext cx="825271" cy="49650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Light"/>
                  <a:ea typeface="+mn-ea"/>
                  <a:cs typeface="Arial" pitchFamily="34" charset="0"/>
                </a:rPr>
                <a:t>Plan</a:t>
              </a:r>
            </a:p>
          </p:txBody>
        </p:sp>
        <p:sp>
          <p:nvSpPr>
            <p:cNvPr id="11" name="TextBox 10"/>
            <p:cNvSpPr txBox="1"/>
            <p:nvPr/>
          </p:nvSpPr>
          <p:spPr>
            <a:xfrm>
              <a:off x="1617487" y="1341956"/>
              <a:ext cx="754083" cy="102310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1</a:t>
              </a:r>
            </a:p>
          </p:txBody>
        </p:sp>
        <p:sp>
          <p:nvSpPr>
            <p:cNvPr id="12" name="TextBox 11"/>
            <p:cNvSpPr txBox="1"/>
            <p:nvPr/>
          </p:nvSpPr>
          <p:spPr>
            <a:xfrm>
              <a:off x="8926278" y="1509856"/>
              <a:ext cx="2373093" cy="511553"/>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Light"/>
                  <a:ea typeface="+mn-ea"/>
                  <a:cs typeface="Arial" pitchFamily="34" charset="0"/>
                </a:rPr>
                <a:t>Monitor + Learn</a:t>
              </a:r>
            </a:p>
          </p:txBody>
        </p:sp>
        <p:sp>
          <p:nvSpPr>
            <p:cNvPr id="13" name="TextBox 12"/>
            <p:cNvSpPr txBox="1"/>
            <p:nvPr/>
          </p:nvSpPr>
          <p:spPr>
            <a:xfrm>
              <a:off x="9069971" y="5518255"/>
              <a:ext cx="1210498" cy="49650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Light"/>
                  <a:ea typeface="+mn-ea"/>
                  <a:cs typeface="Arial" pitchFamily="34" charset="0"/>
                </a:rPr>
                <a:t>Release</a:t>
              </a:r>
            </a:p>
          </p:txBody>
        </p:sp>
        <p:sp>
          <p:nvSpPr>
            <p:cNvPr id="14" name="TextBox 13"/>
            <p:cNvSpPr txBox="1"/>
            <p:nvPr/>
          </p:nvSpPr>
          <p:spPr>
            <a:xfrm>
              <a:off x="2392334" y="5579810"/>
              <a:ext cx="2140477" cy="511553"/>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Light"/>
                  <a:ea typeface="+mn-ea"/>
                  <a:cs typeface="Arial" pitchFamily="34" charset="0"/>
                </a:rPr>
                <a:t>Develop + Test</a:t>
              </a:r>
            </a:p>
          </p:txBody>
        </p:sp>
        <p:sp>
          <p:nvSpPr>
            <p:cNvPr id="15" name="TextBox 14"/>
            <p:cNvSpPr txBox="1"/>
            <p:nvPr/>
          </p:nvSpPr>
          <p:spPr>
            <a:xfrm>
              <a:off x="1797780" y="5318201"/>
              <a:ext cx="754083" cy="102310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2</a:t>
              </a:r>
            </a:p>
          </p:txBody>
        </p:sp>
        <p:sp>
          <p:nvSpPr>
            <p:cNvPr id="16" name="TextBox 15"/>
            <p:cNvSpPr txBox="1"/>
            <p:nvPr/>
          </p:nvSpPr>
          <p:spPr>
            <a:xfrm>
              <a:off x="602089" y="3418924"/>
              <a:ext cx="2533552" cy="324986"/>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17" name="TextBox 16"/>
            <p:cNvSpPr txBox="1"/>
            <p:nvPr/>
          </p:nvSpPr>
          <p:spPr>
            <a:xfrm>
              <a:off x="9040949" y="3418924"/>
              <a:ext cx="2092574" cy="324986"/>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18" name="TextBox 17"/>
            <p:cNvSpPr txBox="1"/>
            <p:nvPr/>
          </p:nvSpPr>
          <p:spPr>
            <a:xfrm>
              <a:off x="8314055" y="1248245"/>
              <a:ext cx="754083" cy="102310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4</a:t>
              </a:r>
            </a:p>
          </p:txBody>
        </p:sp>
        <p:sp>
          <p:nvSpPr>
            <p:cNvPr id="19" name="TextBox 18"/>
            <p:cNvSpPr txBox="1"/>
            <p:nvPr/>
          </p:nvSpPr>
          <p:spPr>
            <a:xfrm>
              <a:off x="8496936" y="5250617"/>
              <a:ext cx="754083" cy="102310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3</a:t>
              </a:r>
            </a:p>
          </p:txBody>
        </p:sp>
        <p:sp>
          <p:nvSpPr>
            <p:cNvPr id="20"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0078D7">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5966685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2807" y="3346126"/>
            <a:ext cx="2279421" cy="761892"/>
          </a:xfrm>
          <a:prstGeom prst="rect">
            <a:avLst/>
          </a:prstGeom>
        </p:spPr>
      </p:pic>
      <p:pic>
        <p:nvPicPr>
          <p:cNvPr id="5" name="Picture 4"/>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2807" y="4188688"/>
            <a:ext cx="2279421" cy="761892"/>
          </a:xfrm>
          <a:prstGeom prst="rect">
            <a:avLst/>
          </a:prstGeom>
        </p:spPr>
      </p:pic>
      <p:pic>
        <p:nvPicPr>
          <p:cNvPr id="6" name="Picture 5"/>
          <p:cNvPicPr>
            <a:picLocks noChangeAspect="1"/>
          </p:cNvPicPr>
          <p:nvPr/>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t="33955" b="34327"/>
          <a:stretch/>
        </p:blipFill>
        <p:spPr>
          <a:xfrm>
            <a:off x="1572808" y="5031251"/>
            <a:ext cx="2288538" cy="761892"/>
          </a:xfrm>
          <a:prstGeom prst="rect">
            <a:avLst/>
          </a:prstGeom>
        </p:spPr>
      </p:pic>
      <p:sp>
        <p:nvSpPr>
          <p:cNvPr id="7" name="Rectangle 6"/>
          <p:cNvSpPr/>
          <p:nvPr/>
        </p:nvSpPr>
        <p:spPr>
          <a:xfrm>
            <a:off x="496473" y="2505904"/>
            <a:ext cx="3886984" cy="584519"/>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599" b="0" i="0" u="none" strike="noStrike" kern="1200" cap="none" spc="0" normalizeH="0" baseline="0" noProof="0" dirty="0">
                <a:ln>
                  <a:noFill/>
                </a:ln>
                <a:solidFill>
                  <a:srgbClr val="505050"/>
                </a:solidFill>
                <a:effectLst/>
                <a:uLnTx/>
                <a:uFillTx/>
                <a:latin typeface="Segoe UI Light"/>
                <a:ea typeface="+mn-ea"/>
                <a:cs typeface="+mn-cs"/>
              </a:rPr>
              <a:t>以在多個伺服器</a:t>
            </a:r>
            <a:r>
              <a:rPr kumimoji="0" lang="en-US" altLang="zh-TW" sz="1599" b="0" i="0" u="none" strike="noStrike" kern="1200" cap="none" spc="0" normalizeH="0" baseline="0" noProof="0" dirty="0">
                <a:ln>
                  <a:noFill/>
                </a:ln>
                <a:solidFill>
                  <a:srgbClr val="505050"/>
                </a:solidFill>
                <a:effectLst/>
                <a:uLnTx/>
                <a:uFillTx/>
                <a:latin typeface="Segoe UI Light"/>
                <a:ea typeface="+mn-ea"/>
                <a:cs typeface="+mn-cs"/>
              </a:rPr>
              <a:t>/VM/</a:t>
            </a:r>
            <a:r>
              <a:rPr kumimoji="0" lang="zh-TW" altLang="en-US" sz="1599" b="0" i="0" u="none" strike="noStrike" kern="1200" cap="none" spc="0" normalizeH="0" baseline="0" noProof="0" dirty="0">
                <a:ln>
                  <a:noFill/>
                </a:ln>
                <a:solidFill>
                  <a:srgbClr val="505050"/>
                </a:solidFill>
                <a:effectLst/>
                <a:uLnTx/>
                <a:uFillTx/>
                <a:latin typeface="Segoe UI Light"/>
                <a:ea typeface="+mn-ea"/>
                <a:cs typeface="+mn-cs"/>
              </a:rPr>
              <a:t>容器內複製應用程式來達到擴展能力</a:t>
            </a:r>
            <a:endParaRPr kumimoji="0" lang="en-US" sz="1599"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8" name="Rectangle 7"/>
          <p:cNvSpPr/>
          <p:nvPr/>
        </p:nvSpPr>
        <p:spPr>
          <a:xfrm>
            <a:off x="783218" y="252457"/>
            <a:ext cx="5065810"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rgbClr val="505050"/>
                </a:solidFill>
                <a:effectLst/>
                <a:uLnTx/>
                <a:uFillTx/>
                <a:latin typeface="Segoe UI Light"/>
                <a:ea typeface="+mn-ea"/>
                <a:cs typeface="+mn-cs"/>
              </a:rPr>
              <a:t>單體式應用程式 </a:t>
            </a:r>
            <a:r>
              <a:rPr kumimoji="0" lang="en-US" altLang="zh-TW" sz="2800" b="0" i="0" u="none" strike="noStrike" kern="1200" cap="none" spc="0" normalizeH="0" baseline="0" noProof="0" dirty="0">
                <a:ln>
                  <a:noFill/>
                </a:ln>
                <a:solidFill>
                  <a:srgbClr val="505050"/>
                </a:solidFill>
                <a:effectLst/>
                <a:uLnTx/>
                <a:uFillTx/>
                <a:latin typeface="Segoe UI Light"/>
                <a:ea typeface="+mn-ea"/>
                <a:cs typeface="+mn-cs"/>
              </a:rPr>
              <a:t>(Monolith App)</a:t>
            </a:r>
            <a:endParaRPr kumimoji="0" lang="en-US" sz="28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9" name="Rectangle 8"/>
          <p:cNvSpPr/>
          <p:nvPr/>
        </p:nvSpPr>
        <p:spPr>
          <a:xfrm>
            <a:off x="6664145" y="268813"/>
            <a:ext cx="5606343"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rgbClr val="505050"/>
                </a:solidFill>
                <a:effectLst/>
                <a:uLnTx/>
                <a:uFillTx/>
                <a:latin typeface="Segoe UI Light"/>
                <a:ea typeface="+mn-ea"/>
                <a:cs typeface="+mn-cs"/>
              </a:rPr>
              <a:t>微服務應用程式 </a:t>
            </a:r>
            <a:r>
              <a:rPr kumimoji="0" lang="en-US" altLang="zh-TW" sz="2800" b="0" i="0" u="none" strike="noStrike" kern="1200" cap="none" spc="0" normalizeH="0" baseline="0" noProof="0" dirty="0">
                <a:ln>
                  <a:noFill/>
                </a:ln>
                <a:solidFill>
                  <a:srgbClr val="505050"/>
                </a:solidFill>
                <a:effectLst/>
                <a:uLnTx/>
                <a:uFillTx/>
                <a:latin typeface="Segoe UI Light"/>
                <a:ea typeface="+mn-ea"/>
                <a:cs typeface="+mn-cs"/>
              </a:rPr>
              <a:t>(</a:t>
            </a:r>
            <a:r>
              <a:rPr kumimoji="0" lang="en-US" altLang="zh-TW" sz="2800" b="0" i="0" u="none" strike="noStrike" kern="1200" cap="none" spc="0" normalizeH="0" baseline="0" noProof="0" dirty="0" err="1">
                <a:ln>
                  <a:noFill/>
                </a:ln>
                <a:solidFill>
                  <a:srgbClr val="505050"/>
                </a:solidFill>
                <a:effectLst/>
                <a:uLnTx/>
                <a:uFillTx/>
                <a:latin typeface="Segoe UI Light"/>
                <a:ea typeface="+mn-ea"/>
                <a:cs typeface="+mn-cs"/>
              </a:rPr>
              <a:t>Microservice</a:t>
            </a:r>
            <a:r>
              <a:rPr kumimoji="0" lang="en-US" altLang="zh-TW" sz="2800" b="0" i="0" u="none" strike="noStrike" kern="1200" cap="none" spc="0" normalizeH="0" baseline="0" noProof="0" dirty="0">
                <a:ln>
                  <a:noFill/>
                </a:ln>
                <a:solidFill>
                  <a:srgbClr val="505050"/>
                </a:solidFill>
                <a:effectLst/>
                <a:uLnTx/>
                <a:uFillTx/>
                <a:latin typeface="Segoe UI Light"/>
                <a:ea typeface="+mn-ea"/>
                <a:cs typeface="+mn-cs"/>
              </a:rPr>
              <a:t> App)</a:t>
            </a:r>
            <a:endParaRPr kumimoji="0" lang="en-US" sz="28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0" name="Rectangle 9"/>
          <p:cNvSpPr/>
          <p:nvPr/>
        </p:nvSpPr>
        <p:spPr>
          <a:xfrm>
            <a:off x="6347272" y="1129974"/>
            <a:ext cx="3186395" cy="584519"/>
          </a:xfrm>
          <a:prstGeom prst="rect">
            <a:avLst/>
          </a:prstGeom>
        </p:spPr>
        <p:txBody>
          <a:bodyPr wrap="square">
            <a:spAutoFit/>
          </a:bodyPr>
          <a:lstStyle/>
          <a:p>
            <a:pPr marL="285750" lvl="0" indent="-285750" defTabSz="914224">
              <a:buFont typeface="Arial" panose="020B0604020202020204" pitchFamily="34" charset="0"/>
              <a:buChar char="•"/>
              <a:defRPr/>
            </a:pPr>
            <a:r>
              <a:rPr lang="zh-TW" altLang="en-US" sz="1599" dirty="0">
                <a:solidFill>
                  <a:srgbClr val="505050"/>
                </a:solidFill>
                <a:latin typeface="Segoe UI Light"/>
              </a:rPr>
              <a:t>微服務應用程式將功能分割成數個較小的服務。</a:t>
            </a:r>
            <a:endParaRPr lang="en-US" altLang="zh-TW" sz="1599" dirty="0">
              <a:solidFill>
                <a:srgbClr val="505050"/>
              </a:solidFill>
              <a:latin typeface="Segoe UI Light"/>
            </a:endParaRPr>
          </a:p>
        </p:txBody>
      </p:sp>
      <p:grpSp>
        <p:nvGrpSpPr>
          <p:cNvPr id="11" name="Group 10"/>
          <p:cNvGrpSpPr/>
          <p:nvPr/>
        </p:nvGrpSpPr>
        <p:grpSpPr>
          <a:xfrm>
            <a:off x="6819421" y="2407260"/>
            <a:ext cx="4808096" cy="4137234"/>
            <a:chOff x="6851987" y="2430462"/>
            <a:chExt cx="4808779" cy="4137822"/>
          </a:xfrm>
        </p:grpSpPr>
        <p:pic>
          <p:nvPicPr>
            <p:cNvPr id="12" name="Picture 11"/>
            <p:cNvPicPr>
              <a:picLocks noChangeAspect="1"/>
            </p:cNvPicPr>
            <p:nvPr/>
          </p:nvPicPr>
          <p:blipFill>
            <a:blip r:embed="rId7"/>
            <a:stretch>
              <a:fillRect/>
            </a:stretch>
          </p:blipFill>
          <p:spPr>
            <a:xfrm>
              <a:off x="6851987" y="3328327"/>
              <a:ext cx="4808779" cy="3239957"/>
            </a:xfrm>
            <a:prstGeom prst="rect">
              <a:avLst/>
            </a:prstGeom>
          </p:spPr>
        </p:pic>
        <p:sp>
          <p:nvSpPr>
            <p:cNvPr id="13" name="Rectangle 12"/>
            <p:cNvSpPr/>
            <p:nvPr/>
          </p:nvSpPr>
          <p:spPr>
            <a:xfrm>
              <a:off x="6858001" y="2430462"/>
              <a:ext cx="4715072" cy="584602"/>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599" b="0" i="0" u="none" strike="noStrike" kern="1200" cap="none" spc="0" normalizeH="0" baseline="0" noProof="0" dirty="0">
                  <a:ln>
                    <a:noFill/>
                  </a:ln>
                  <a:solidFill>
                    <a:srgbClr val="505050"/>
                  </a:solidFill>
                  <a:effectLst/>
                  <a:uLnTx/>
                  <a:uFillTx/>
                  <a:latin typeface="Segoe UI Light"/>
                  <a:ea typeface="+mn-ea"/>
                  <a:cs typeface="+mn-cs"/>
                </a:rPr>
                <a:t>以跨伺服器</a:t>
              </a:r>
              <a:r>
                <a:rPr kumimoji="0" lang="en-US" altLang="zh-TW" sz="1599" b="0" i="0" u="none" strike="noStrike" kern="1200" cap="none" spc="0" normalizeH="0" baseline="0" noProof="0" dirty="0">
                  <a:ln>
                    <a:noFill/>
                  </a:ln>
                  <a:solidFill>
                    <a:srgbClr val="505050"/>
                  </a:solidFill>
                  <a:effectLst/>
                  <a:uLnTx/>
                  <a:uFillTx/>
                  <a:latin typeface="Segoe UI Light"/>
                  <a:ea typeface="+mn-ea"/>
                  <a:cs typeface="+mn-cs"/>
                </a:rPr>
                <a:t>/VM/</a:t>
              </a:r>
              <a:r>
                <a:rPr kumimoji="0" lang="zh-TW" altLang="en-US" sz="1599" b="0" i="0" u="none" strike="noStrike" kern="1200" cap="none" spc="0" normalizeH="0" baseline="0" noProof="0" dirty="0">
                  <a:ln>
                    <a:noFill/>
                  </a:ln>
                  <a:solidFill>
                    <a:srgbClr val="505050"/>
                  </a:solidFill>
                  <a:effectLst/>
                  <a:uLnTx/>
                  <a:uFillTx/>
                  <a:latin typeface="Segoe UI Light"/>
                  <a:ea typeface="+mn-ea"/>
                  <a:cs typeface="+mn-cs"/>
                </a:rPr>
                <a:t>容器部署為這些服務所建立的獨立個體來達到擴展能力</a:t>
              </a:r>
              <a:endParaRPr kumimoji="0" lang="en-US" sz="1599" b="0" i="0" u="none" strike="noStrike" kern="1200" cap="none" spc="0" normalizeH="0" baseline="0" noProof="0" dirty="0">
                <a:ln>
                  <a:noFill/>
                </a:ln>
                <a:solidFill>
                  <a:srgbClr val="505050"/>
                </a:solidFill>
                <a:effectLst/>
                <a:uLnTx/>
                <a:uFillTx/>
                <a:latin typeface="Segoe UI Light"/>
                <a:ea typeface="+mn-ea"/>
                <a:cs typeface="+mn-cs"/>
              </a:endParaRPr>
            </a:p>
          </p:txBody>
        </p:sp>
      </p:grpSp>
      <p:sp>
        <p:nvSpPr>
          <p:cNvPr id="14" name="Hexagon 13"/>
          <p:cNvSpPr/>
          <p:nvPr/>
        </p:nvSpPr>
        <p:spPr bwMode="auto">
          <a:xfrm>
            <a:off x="9951509" y="1408943"/>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5" name="Hexagon 14"/>
          <p:cNvSpPr/>
          <p:nvPr/>
        </p:nvSpPr>
        <p:spPr bwMode="auto">
          <a:xfrm>
            <a:off x="11131355" y="193687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6" name="Hexagon 15"/>
          <p:cNvSpPr/>
          <p:nvPr/>
        </p:nvSpPr>
        <p:spPr bwMode="auto">
          <a:xfrm>
            <a:off x="11564235" y="169454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7" name="Hexagon 16"/>
          <p:cNvSpPr/>
          <p:nvPr/>
        </p:nvSpPr>
        <p:spPr bwMode="auto">
          <a:xfrm>
            <a:off x="9930527" y="1431219"/>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8" name="Hexagon 17"/>
          <p:cNvSpPr/>
          <p:nvPr/>
        </p:nvSpPr>
        <p:spPr bwMode="auto">
          <a:xfrm>
            <a:off x="9955568" y="1384297"/>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9" name="Hexagon 18"/>
          <p:cNvSpPr/>
          <p:nvPr/>
        </p:nvSpPr>
        <p:spPr bwMode="auto">
          <a:xfrm>
            <a:off x="9951096" y="1964837"/>
            <a:ext cx="272812" cy="24406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 name="Hexagon 19"/>
          <p:cNvSpPr/>
          <p:nvPr/>
        </p:nvSpPr>
        <p:spPr bwMode="auto">
          <a:xfrm>
            <a:off x="9920509" y="1936871"/>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 name="Hexagon 20"/>
          <p:cNvSpPr/>
          <p:nvPr/>
        </p:nvSpPr>
        <p:spPr bwMode="auto">
          <a:xfrm>
            <a:off x="9937732" y="198319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 name="Hexagon 21"/>
          <p:cNvSpPr/>
          <p:nvPr/>
        </p:nvSpPr>
        <p:spPr bwMode="auto">
          <a:xfrm>
            <a:off x="10350653" y="1727613"/>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3" name="Hexagon 22"/>
          <p:cNvSpPr/>
          <p:nvPr/>
        </p:nvSpPr>
        <p:spPr bwMode="auto">
          <a:xfrm>
            <a:off x="10391969" y="1678564"/>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 name="Hexagon 23"/>
          <p:cNvSpPr/>
          <p:nvPr/>
        </p:nvSpPr>
        <p:spPr bwMode="auto">
          <a:xfrm>
            <a:off x="10348780" y="1693159"/>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5" name="Hexagon 24"/>
          <p:cNvSpPr/>
          <p:nvPr/>
        </p:nvSpPr>
        <p:spPr bwMode="auto">
          <a:xfrm>
            <a:off x="11084478" y="1363718"/>
            <a:ext cx="366566" cy="309828"/>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 name="Hexagon 25"/>
          <p:cNvSpPr/>
          <p:nvPr/>
        </p:nvSpPr>
        <p:spPr bwMode="auto">
          <a:xfrm>
            <a:off x="11084478" y="1927901"/>
            <a:ext cx="366566" cy="309828"/>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 name="Hexagon 26"/>
          <p:cNvSpPr/>
          <p:nvPr/>
        </p:nvSpPr>
        <p:spPr bwMode="auto">
          <a:xfrm>
            <a:off x="11501837" y="1652581"/>
            <a:ext cx="366566" cy="309828"/>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 name="Rounded Rectangle 27"/>
          <p:cNvSpPr/>
          <p:nvPr/>
        </p:nvSpPr>
        <p:spPr bwMode="auto">
          <a:xfrm>
            <a:off x="10919019" y="1294011"/>
            <a:ext cx="1023415" cy="1019294"/>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9" name="Rectangle 28"/>
          <p:cNvSpPr/>
          <p:nvPr/>
        </p:nvSpPr>
        <p:spPr>
          <a:xfrm>
            <a:off x="496472" y="975981"/>
            <a:ext cx="3456340" cy="830612"/>
          </a:xfrm>
          <a:prstGeom prst="rect">
            <a:avLst/>
          </a:prstGeom>
        </p:spPr>
        <p:txBody>
          <a:bodyPr wrap="square">
            <a:spAutoFit/>
          </a:bodyPr>
          <a:lstStyle/>
          <a:p>
            <a:pPr marL="285750" marR="0" lvl="0" indent="-28575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599" b="0" i="0" u="none" strike="noStrike" kern="1200" cap="none" spc="0" normalizeH="0" baseline="0" noProof="0" dirty="0">
                <a:ln>
                  <a:noFill/>
                </a:ln>
                <a:solidFill>
                  <a:srgbClr val="505050"/>
                </a:solidFill>
                <a:effectLst/>
                <a:uLnTx/>
                <a:uFillTx/>
                <a:latin typeface="Segoe UI Light"/>
                <a:ea typeface="+mn-ea"/>
                <a:cs typeface="+mn-cs"/>
              </a:rPr>
              <a:t>單體式應用包含領域指定的功能並且依功能層如 </a:t>
            </a:r>
            <a:r>
              <a:rPr kumimoji="0" lang="en-US" altLang="zh-TW" sz="1599" b="0" i="0" u="none" strike="noStrike" kern="1200" cap="none" spc="0" normalizeH="0" baseline="0" noProof="0" dirty="0">
                <a:ln>
                  <a:noFill/>
                </a:ln>
                <a:solidFill>
                  <a:srgbClr val="505050"/>
                </a:solidFill>
                <a:effectLst/>
                <a:uLnTx/>
                <a:uFillTx/>
                <a:latin typeface="Segoe UI Light"/>
                <a:ea typeface="+mn-ea"/>
                <a:cs typeface="+mn-cs"/>
              </a:rPr>
              <a:t>Web, Business, Data </a:t>
            </a:r>
            <a:r>
              <a:rPr kumimoji="0" lang="zh-TW" altLang="en-US" sz="1599" b="0" i="0" u="none" strike="noStrike" kern="1200" cap="none" spc="0" normalizeH="0" baseline="0" noProof="0" dirty="0">
                <a:ln>
                  <a:noFill/>
                </a:ln>
                <a:solidFill>
                  <a:srgbClr val="505050"/>
                </a:solidFill>
                <a:effectLst/>
                <a:uLnTx/>
                <a:uFillTx/>
                <a:latin typeface="Segoe UI Light"/>
                <a:ea typeface="+mn-ea"/>
                <a:cs typeface="+mn-cs"/>
              </a:rPr>
              <a:t>來分層。</a:t>
            </a:r>
            <a:endParaRPr kumimoji="0" lang="en-US" sz="1599"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30" name="Picture 29"/>
          <p:cNvPicPr>
            <a:picLocks noChangeAspect="1"/>
          </p:cNvPicPr>
          <p:nvPr/>
        </p:nvPicPr>
        <p:blipFill>
          <a:blip r:embed="rId8"/>
          <a:stretch>
            <a:fillRect/>
          </a:stretch>
        </p:blipFill>
        <p:spPr>
          <a:xfrm>
            <a:off x="4083957" y="1367721"/>
            <a:ext cx="605950" cy="602386"/>
          </a:xfrm>
          <a:prstGeom prst="rect">
            <a:avLst/>
          </a:prstGeom>
        </p:spPr>
      </p:pic>
      <p:pic>
        <p:nvPicPr>
          <p:cNvPr id="31" name="Picture 30"/>
          <p:cNvPicPr>
            <a:picLocks noChangeAspect="1"/>
          </p:cNvPicPr>
          <p:nvPr/>
        </p:nvPicPr>
        <p:blipFill>
          <a:blip r:embed="rId8"/>
          <a:stretch>
            <a:fillRect/>
          </a:stretch>
        </p:blipFill>
        <p:spPr>
          <a:xfrm>
            <a:off x="4381935" y="1423533"/>
            <a:ext cx="605950" cy="602386"/>
          </a:xfrm>
          <a:prstGeom prst="rect">
            <a:avLst/>
          </a:prstGeom>
        </p:spPr>
      </p:pic>
      <p:pic>
        <p:nvPicPr>
          <p:cNvPr id="32" name="Picture 31"/>
          <p:cNvPicPr>
            <a:picLocks noChangeAspect="1"/>
          </p:cNvPicPr>
          <p:nvPr/>
        </p:nvPicPr>
        <p:blipFill>
          <a:blip r:embed="rId8"/>
          <a:stretch>
            <a:fillRect/>
          </a:stretch>
        </p:blipFill>
        <p:spPr>
          <a:xfrm>
            <a:off x="4311380" y="1658307"/>
            <a:ext cx="605950" cy="602386"/>
          </a:xfrm>
          <a:prstGeom prst="rect">
            <a:avLst/>
          </a:prstGeom>
        </p:spPr>
      </p:pic>
      <p:grpSp>
        <p:nvGrpSpPr>
          <p:cNvPr id="33" name="Group 32"/>
          <p:cNvGrpSpPr/>
          <p:nvPr/>
        </p:nvGrpSpPr>
        <p:grpSpPr>
          <a:xfrm>
            <a:off x="9684116" y="945708"/>
            <a:ext cx="1023415" cy="1367596"/>
            <a:chOff x="9684608" y="945346"/>
            <a:chExt cx="1023560" cy="1367790"/>
          </a:xfrm>
        </p:grpSpPr>
        <p:sp>
          <p:nvSpPr>
            <p:cNvPr id="34" name="Hexagon 33"/>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 name="Hexagon 34"/>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6" name="Hexagon 35"/>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7" name="Rounded Rectangle 36"/>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8" name="Rectangle 37"/>
            <p:cNvSpPr/>
            <p:nvPr/>
          </p:nvSpPr>
          <p:spPr>
            <a:xfrm>
              <a:off x="9845620" y="945346"/>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App 1</a:t>
              </a:r>
            </a:p>
          </p:txBody>
        </p:sp>
      </p:grpSp>
      <p:sp>
        <p:nvSpPr>
          <p:cNvPr id="39" name="Rectangle 38"/>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App 2</a:t>
            </a:r>
          </a:p>
        </p:txBody>
      </p:sp>
      <p:sp>
        <p:nvSpPr>
          <p:cNvPr id="40" name="Hexagon 39"/>
          <p:cNvSpPr/>
          <p:nvPr/>
        </p:nvSpPr>
        <p:spPr bwMode="auto">
          <a:xfrm>
            <a:off x="11124830" y="141813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1" name="Hexagon 40"/>
          <p:cNvSpPr/>
          <p:nvPr/>
        </p:nvSpPr>
        <p:spPr bwMode="auto">
          <a:xfrm>
            <a:off x="11124830" y="140894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2" name="Hexagon 41"/>
          <p:cNvSpPr/>
          <p:nvPr/>
        </p:nvSpPr>
        <p:spPr bwMode="auto">
          <a:xfrm>
            <a:off x="11139818" y="1365785"/>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3" name="Hexagon 42"/>
          <p:cNvSpPr/>
          <p:nvPr/>
        </p:nvSpPr>
        <p:spPr bwMode="auto">
          <a:xfrm>
            <a:off x="11085559" y="1949836"/>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4" name="Hexagon 43"/>
          <p:cNvSpPr/>
          <p:nvPr/>
        </p:nvSpPr>
        <p:spPr bwMode="auto">
          <a:xfrm>
            <a:off x="11577474" y="1671877"/>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5" name="Hexagon 44"/>
          <p:cNvSpPr/>
          <p:nvPr/>
        </p:nvSpPr>
        <p:spPr bwMode="auto">
          <a:xfrm>
            <a:off x="11539836" y="166891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Hexagon 45"/>
          <p:cNvSpPr/>
          <p:nvPr/>
        </p:nvSpPr>
        <p:spPr bwMode="auto">
          <a:xfrm>
            <a:off x="11150661" y="196254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cxnSp>
        <p:nvCxnSpPr>
          <p:cNvPr id="47" name="Straight Connector 46"/>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8" name="Group 47"/>
          <p:cNvGrpSpPr/>
          <p:nvPr/>
        </p:nvGrpSpPr>
        <p:grpSpPr>
          <a:xfrm>
            <a:off x="4005161" y="966264"/>
            <a:ext cx="1023415" cy="1341120"/>
            <a:chOff x="4004846" y="965905"/>
            <a:chExt cx="1023560" cy="1341310"/>
          </a:xfrm>
        </p:grpSpPr>
        <p:sp>
          <p:nvSpPr>
            <p:cNvPr id="49" name="Rounded Rectangle 48"/>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0" name="Rectangle 49"/>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Rectangle 50"/>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2" name="Rectangle 51"/>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3" name="Rectangle 52"/>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App 1</a:t>
              </a:r>
            </a:p>
          </p:txBody>
        </p:sp>
      </p:grpSp>
      <p:sp>
        <p:nvSpPr>
          <p:cNvPr id="54" name="Hexagon 53"/>
          <p:cNvSpPr/>
          <p:nvPr/>
        </p:nvSpPr>
        <p:spPr bwMode="auto">
          <a:xfrm>
            <a:off x="9919926" y="1974226"/>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5" name="Hexagon 54"/>
          <p:cNvSpPr/>
          <p:nvPr/>
        </p:nvSpPr>
        <p:spPr bwMode="auto">
          <a:xfrm>
            <a:off x="9903286" y="196240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6" name="Hexagon 55"/>
          <p:cNvSpPr/>
          <p:nvPr/>
        </p:nvSpPr>
        <p:spPr bwMode="auto">
          <a:xfrm>
            <a:off x="11119123" y="1401439"/>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7" name="Hexagon 56"/>
          <p:cNvSpPr/>
          <p:nvPr/>
        </p:nvSpPr>
        <p:spPr bwMode="auto">
          <a:xfrm>
            <a:off x="11124877" y="141427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8" name="Hexagon 57"/>
          <p:cNvSpPr/>
          <p:nvPr/>
        </p:nvSpPr>
        <p:spPr bwMode="auto">
          <a:xfrm>
            <a:off x="11078725" y="136787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9" name="Hexagon 58"/>
          <p:cNvSpPr/>
          <p:nvPr/>
        </p:nvSpPr>
        <p:spPr bwMode="auto">
          <a:xfrm>
            <a:off x="10346033" y="171339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0" name="Hexagon 59"/>
          <p:cNvSpPr/>
          <p:nvPr/>
        </p:nvSpPr>
        <p:spPr bwMode="auto">
          <a:xfrm>
            <a:off x="10367571" y="170902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744957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0"/>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1"/>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2"/>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14"/>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17"/>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40"/>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41"/>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22"/>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43"/>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45"/>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42"/>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20"/>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15"/>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24"/>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21"/>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46"/>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16"/>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44"/>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18"/>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23"/>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5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5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5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59"/>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6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40" grpId="0" animBg="1"/>
      <p:bldP spid="41" grpId="0" animBg="1"/>
      <p:bldP spid="42" grpId="0" animBg="1"/>
      <p:bldP spid="43" grpId="0" animBg="1"/>
      <p:bldP spid="44" grpId="0" animBg="1"/>
      <p:bldP spid="45" grpId="0" animBg="1"/>
      <p:bldP spid="46" grpId="0" animBg="1"/>
      <p:bldP spid="55" grpId="0" animBg="1"/>
      <p:bldP spid="56" grpId="0" animBg="1"/>
      <p:bldP spid="58" grpId="0" animBg="1"/>
      <p:bldP spid="59" grpId="0" animBg="1"/>
      <p:bldP spid="6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507072"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42675"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688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60496"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84109"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8823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9454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31471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40472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921064"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957127"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939095"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54155" y="3087441"/>
            <a:ext cx="10693255" cy="950223"/>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54155" y="1519398"/>
            <a:ext cx="10693255" cy="1510876"/>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2" name="TextBox 161"/>
          <p:cNvSpPr txBox="1"/>
          <p:nvPr/>
        </p:nvSpPr>
        <p:spPr>
          <a:xfrm>
            <a:off x="1036638" y="3161662"/>
            <a:ext cx="10754408" cy="6274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lang="zh-TW" altLang="en-US" sz="2400" kern="0" dirty="0">
                <a:gradFill>
                  <a:gsLst>
                    <a:gs pos="12097">
                      <a:srgbClr val="FFFFFF"/>
                    </a:gs>
                    <a:gs pos="34000">
                      <a:srgbClr val="FFFFFF"/>
                    </a:gs>
                  </a:gsLst>
                  <a:lin ang="5400000" scaled="0"/>
                </a:gradFill>
                <a:latin typeface="Segoe UI"/>
                <a:ea typeface="MS PGothic" panose="020B0600070205080204" pitchFamily="34" charset="-128"/>
              </a:rPr>
              <a:t>微服務平台</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3" name="Title 2"/>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zh-TW" alt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微服務</a:t>
            </a:r>
            <a:endPar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94" name="Rectangle 193"/>
          <p:cNvSpPr/>
          <p:nvPr/>
        </p:nvSpPr>
        <p:spPr bwMode="auto">
          <a:xfrm>
            <a:off x="954154" y="1516062"/>
            <a:ext cx="10693255" cy="1574379"/>
          </a:xfrm>
          <a:prstGeom prst="rect">
            <a:avLst/>
          </a:prstGeom>
          <a:solidFill>
            <a:schemeClr val="accent5"/>
          </a:solidFill>
          <a:ln w="6350" cap="flat" cmpd="sng" algn="ctr">
            <a:noFill/>
            <a:prstDash val="solid"/>
            <a:miter lim="800000"/>
            <a:headEnd type="none" w="med" len="med"/>
            <a:tailEnd type="none" w="med" len="med"/>
          </a:ln>
          <a:effectLst/>
        </p:spPr>
        <p:txBody>
          <a:bodyPr tIns="91440" rIns="34294" bIns="34294" anchor="ctr"/>
          <a:lstStyle/>
          <a:p>
            <a:pPr marL="0" marR="0" lvl="0" indent="0" algn="ctr" defTabSz="932406" rtl="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使用許多程式語言與框架建造應用程式</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5" name="Rectangle 194"/>
          <p:cNvSpPr/>
          <p:nvPr/>
        </p:nvSpPr>
        <p:spPr bwMode="auto">
          <a:xfrm>
            <a:off x="954154" y="4909823"/>
            <a:ext cx="10693256" cy="1543348"/>
          </a:xfrm>
          <a:prstGeom prst="rect">
            <a:avLst/>
          </a:prstGeom>
          <a:solidFill>
            <a:schemeClr val="accent3"/>
          </a:solidFill>
          <a:ln w="6350" cap="flat" cmpd="sng" algn="ctr">
            <a:noFill/>
            <a:prstDash val="solid"/>
            <a:miter lim="800000"/>
            <a:headEnd type="none" w="med" len="med"/>
            <a:tailEnd type="none" w="med" len="med"/>
          </a:ln>
          <a:effectLst/>
        </p:spPr>
        <p:txBody>
          <a:bodyPr tIns="91440" rIns="34294" bIns="34294" anchor="ctr"/>
          <a:lstStyle/>
          <a:p>
            <a:pPr marL="0" marR="0" lvl="0" indent="0" algn="ctr" defTabSz="932406" rtl="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部署與管理應用程式到許多環境</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377776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194" grpId="0" animBg="1"/>
      <p:bldP spid="19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507072"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42675"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688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60496"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84109"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8823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9454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31471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40472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921064"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957127"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939095"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54155" y="3087441"/>
            <a:ext cx="10693255" cy="950223"/>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54155" y="1519398"/>
            <a:ext cx="10693255" cy="1510876"/>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TextBox 136"/>
          <p:cNvSpPr txBox="1"/>
          <p:nvPr/>
        </p:nvSpPr>
        <p:spPr>
          <a:xfrm>
            <a:off x="2865437" y="6108406"/>
            <a:ext cx="2227870"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zh-TW" alt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公有雲</a:t>
            </a:r>
            <a:endPar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endParaRPr>
          </a:p>
        </p:txBody>
      </p:sp>
      <p:sp>
        <p:nvSpPr>
          <p:cNvPr id="138" name="Freeform 137"/>
          <p:cNvSpPr>
            <a:spLocks/>
          </p:cNvSpPr>
          <p:nvPr/>
        </p:nvSpPr>
        <p:spPr bwMode="auto">
          <a:xfrm>
            <a:off x="2642675" y="5063750"/>
            <a:ext cx="1790827" cy="99128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39" name="TextBox 138"/>
          <p:cNvSpPr txBox="1"/>
          <p:nvPr/>
        </p:nvSpPr>
        <p:spPr>
          <a:xfrm>
            <a:off x="8961437" y="6100057"/>
            <a:ext cx="2383074"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zh-TW" alt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其他雲</a:t>
            </a:r>
            <a:endPar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endParaRPr>
          </a:p>
        </p:txBody>
      </p:sp>
      <p:sp>
        <p:nvSpPr>
          <p:cNvPr id="140" name="Freeform 139"/>
          <p:cNvSpPr>
            <a:spLocks/>
          </p:cNvSpPr>
          <p:nvPr/>
        </p:nvSpPr>
        <p:spPr bwMode="auto">
          <a:xfrm>
            <a:off x="8636591" y="5042859"/>
            <a:ext cx="1790827" cy="99128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1" name="TextBox 140"/>
          <p:cNvSpPr txBox="1"/>
          <p:nvPr/>
        </p:nvSpPr>
        <p:spPr>
          <a:xfrm>
            <a:off x="5296734" y="6100058"/>
            <a:ext cx="2561552" cy="627102"/>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zh-TW" alt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地端私有雲</a:t>
            </a:r>
            <a:endPar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endParaRPr>
          </a:p>
        </p:txBody>
      </p:sp>
      <p:grpSp>
        <p:nvGrpSpPr>
          <p:cNvPr id="142" name="Group 8"/>
          <p:cNvGrpSpPr>
            <a:grpSpLocks noChangeAspect="1"/>
          </p:cNvGrpSpPr>
          <p:nvPr/>
        </p:nvGrpSpPr>
        <p:grpSpPr bwMode="auto">
          <a:xfrm>
            <a:off x="5610182" y="4649005"/>
            <a:ext cx="1807107" cy="1805987"/>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grpSp>
      <p:sp>
        <p:nvSpPr>
          <p:cNvPr id="157" name="TextBox 156"/>
          <p:cNvSpPr txBox="1"/>
          <p:nvPr/>
        </p:nvSpPr>
        <p:spPr>
          <a:xfrm>
            <a:off x="1269620" y="3157154"/>
            <a:ext cx="1477287" cy="849086"/>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zh-TW" alt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生命週期管理</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58" name="TextBox 157"/>
          <p:cNvSpPr txBox="1"/>
          <p:nvPr/>
        </p:nvSpPr>
        <p:spPr>
          <a:xfrm>
            <a:off x="2768547" y="3178682"/>
            <a:ext cx="1954352" cy="5720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zh-TW" alt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獨立擴展</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59" name="TextBox 158"/>
          <p:cNvSpPr txBox="1"/>
          <p:nvPr/>
        </p:nvSpPr>
        <p:spPr>
          <a:xfrm>
            <a:off x="4827216" y="3162887"/>
            <a:ext cx="1954352" cy="5720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zh-TW" alt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獨立更新</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0" name="TextBox 159"/>
          <p:cNvSpPr txBox="1"/>
          <p:nvPr/>
        </p:nvSpPr>
        <p:spPr>
          <a:xfrm>
            <a:off x="6925203" y="3162446"/>
            <a:ext cx="1656149" cy="5720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zh-TW" alt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總是可用</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1" name="TextBox 160"/>
          <p:cNvSpPr txBox="1"/>
          <p:nvPr/>
        </p:nvSpPr>
        <p:spPr>
          <a:xfrm>
            <a:off x="8636591" y="3212384"/>
            <a:ext cx="1656149" cy="5720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zh-TW" alt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資源效率</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2" name="TextBox 161"/>
          <p:cNvSpPr txBox="1"/>
          <p:nvPr/>
        </p:nvSpPr>
        <p:spPr>
          <a:xfrm>
            <a:off x="10134896" y="3161662"/>
            <a:ext cx="1656149" cy="5720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lang="zh-TW" altLang="en-US" sz="2000" kern="0" dirty="0">
                <a:gradFill>
                  <a:gsLst>
                    <a:gs pos="12097">
                      <a:srgbClr val="FFFFFF"/>
                    </a:gs>
                    <a:gs pos="34000">
                      <a:srgbClr val="FFFFFF"/>
                    </a:gs>
                  </a:gsLst>
                  <a:lin ang="5400000" scaled="0"/>
                </a:gradFill>
                <a:latin typeface="Segoe UI"/>
                <a:ea typeface="MS PGothic" panose="020B0600070205080204" pitchFamily="34" charset="-128"/>
              </a:rPr>
              <a:t>狀態有無</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3" name="Title 2"/>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Azure Service Fabric</a:t>
            </a:r>
          </a:p>
        </p:txBody>
      </p:sp>
    </p:spTree>
    <p:extLst>
      <p:ext uri="{BB962C8B-B14F-4D97-AF65-F5344CB8AC3E}">
        <p14:creationId xmlns:p14="http://schemas.microsoft.com/office/powerpoint/2010/main" val="33041800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484013" y="1276587"/>
            <a:ext cx="8724102" cy="5522728"/>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zh-TW" altLang="en-US" sz="2448" dirty="0">
                <a:solidFill>
                  <a:srgbClr val="505050"/>
                </a:solidFill>
                <a:latin typeface="Segoe UI" panose="020B0502040204020203" pitchFamily="34" charset="0"/>
                <a:cs typeface="Segoe UI" panose="020B0502040204020203" pitchFamily="34" charset="0"/>
              </a:rPr>
              <a:t>資料中心</a:t>
            </a:r>
            <a:r>
              <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(Azure, </a:t>
            </a:r>
            <a:r>
              <a:rPr kumimoji="0" lang="zh-TW" alt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地端</a:t>
            </a:r>
            <a:r>
              <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r>
              <a:rPr kumimoji="0" lang="zh-TW" alt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其他雲</a:t>
            </a:r>
            <a:r>
              <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5" name="Rectangle 24"/>
          <p:cNvSpPr/>
          <p:nvPr/>
        </p:nvSpPr>
        <p:spPr bwMode="auto">
          <a:xfrm>
            <a:off x="3691229" y="4487140"/>
            <a:ext cx="1068728" cy="659197"/>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zh-TW" alt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負載</a:t>
            </a:r>
            <a:endParaRPr kumimoji="0" lang="en-US" altLang="zh-TW"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zh-TW" alt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平衡器</a:t>
            </a:r>
            <a:endPar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bwMode="auto">
          <a:xfrm>
            <a:off x="5616371" y="3647031"/>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#1</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5788874" y="4075114"/>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28" name="Rectangle 27"/>
          <p:cNvSpPr/>
          <p:nvPr/>
        </p:nvSpPr>
        <p:spPr>
          <a:xfrm>
            <a:off x="5782025" y="453526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lvl="0" algn="ctr">
              <a:defRPr/>
            </a:pPr>
            <a:r>
              <a:rPr lang="zh-TW" altLang="en-US" sz="1836" b="1" dirty="0">
                <a:solidFill>
                  <a:srgbClr val="505050"/>
                </a:solidFill>
                <a:latin typeface="Segoe UI" panose="020B0502040204020203" pitchFamily="34" charset="0"/>
                <a:cs typeface="Segoe UI" panose="020B0502040204020203" pitchFamily="34" charset="0"/>
              </a:rPr>
              <a:t>你的程式碼資源</a:t>
            </a:r>
            <a:endParaRPr lang="en-US" altLang="zh-TW" sz="1836" b="1" dirty="0">
              <a:solidFill>
                <a:srgbClr val="505050"/>
              </a:solidFill>
              <a:latin typeface="Segoe UI" panose="020B0502040204020203" pitchFamily="34" charset="0"/>
              <a:cs typeface="Segoe UI" panose="020B0502040204020203" pitchFamily="34" charset="0"/>
            </a:endParaRPr>
          </a:p>
        </p:txBody>
      </p:sp>
      <p:sp>
        <p:nvSpPr>
          <p:cNvPr id="42" name="Rectangle 41"/>
          <p:cNvSpPr/>
          <p:nvPr/>
        </p:nvSpPr>
        <p:spPr bwMode="auto">
          <a:xfrm>
            <a:off x="6982675" y="1900619"/>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#2</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7155177" y="2328702"/>
            <a:ext cx="1803014"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46" name="Rectangle 45"/>
          <p:cNvSpPr/>
          <p:nvPr/>
        </p:nvSpPr>
        <p:spPr>
          <a:xfrm>
            <a:off x="7148328" y="2788853"/>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zh-TW" alt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你的程式碼資源</a:t>
            </a:r>
            <a:endPar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0" name="Rectangle 49"/>
          <p:cNvSpPr/>
          <p:nvPr/>
        </p:nvSpPr>
        <p:spPr bwMode="auto">
          <a:xfrm>
            <a:off x="9646495" y="268736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#3</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2" name="Rectangle 51"/>
          <p:cNvSpPr/>
          <p:nvPr/>
        </p:nvSpPr>
        <p:spPr>
          <a:xfrm>
            <a:off x="9835384" y="3126251"/>
            <a:ext cx="1789211"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53" name="Rectangle 52"/>
          <p:cNvSpPr/>
          <p:nvPr/>
        </p:nvSpPr>
        <p:spPr>
          <a:xfrm>
            <a:off x="9812149" y="357559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lvl="0" algn="ctr">
              <a:defRPr/>
            </a:pPr>
            <a:r>
              <a:rPr lang="zh-TW" altLang="en-US" sz="1836" b="1" dirty="0">
                <a:solidFill>
                  <a:srgbClr val="505050"/>
                </a:solidFill>
                <a:latin typeface="Segoe UI" panose="020B0502040204020203" pitchFamily="34" charset="0"/>
                <a:cs typeface="Segoe UI" panose="020B0502040204020203" pitchFamily="34" charset="0"/>
              </a:rPr>
              <a:t>你的程式碼資源</a:t>
            </a:r>
            <a:endParaRPr lang="en-US" altLang="zh-TW" sz="1836" b="1" dirty="0">
              <a:solidFill>
                <a:srgbClr val="505050"/>
              </a:solidFill>
              <a:latin typeface="Segoe UI" panose="020B0502040204020203" pitchFamily="34" charset="0"/>
              <a:cs typeface="Segoe UI" panose="020B0502040204020203" pitchFamily="34" charset="0"/>
            </a:endParaRPr>
          </a:p>
        </p:txBody>
      </p:sp>
      <p:sp>
        <p:nvSpPr>
          <p:cNvPr id="57" name="Rectangle 56"/>
          <p:cNvSpPr/>
          <p:nvPr/>
        </p:nvSpPr>
        <p:spPr bwMode="auto">
          <a:xfrm>
            <a:off x="9662882" y="428699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#4</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8" name="Rectangle 57"/>
          <p:cNvSpPr/>
          <p:nvPr/>
        </p:nvSpPr>
        <p:spPr>
          <a:xfrm>
            <a:off x="9835385" y="4711539"/>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0" name="Rectangle 59"/>
          <p:cNvSpPr/>
          <p:nvPr/>
        </p:nvSpPr>
        <p:spPr>
          <a:xfrm>
            <a:off x="9828536" y="517522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lvl="0" algn="ctr">
              <a:defRPr/>
            </a:pPr>
            <a:r>
              <a:rPr lang="zh-TW" altLang="en-US" sz="1836" b="1" dirty="0">
                <a:solidFill>
                  <a:srgbClr val="505050"/>
                </a:solidFill>
                <a:latin typeface="Segoe UI" panose="020B0502040204020203" pitchFamily="34" charset="0"/>
                <a:cs typeface="Segoe UI" panose="020B0502040204020203" pitchFamily="34" charset="0"/>
              </a:rPr>
              <a:t>你的程式碼資源</a:t>
            </a:r>
            <a:endParaRPr lang="en-US" altLang="zh-TW" sz="1836" b="1" dirty="0">
              <a:solidFill>
                <a:srgbClr val="505050"/>
              </a:solidFill>
              <a:latin typeface="Segoe UI" panose="020B0502040204020203" pitchFamily="34" charset="0"/>
              <a:cs typeface="Segoe UI" panose="020B0502040204020203" pitchFamily="34" charset="0"/>
            </a:endParaRPr>
          </a:p>
        </p:txBody>
      </p:sp>
      <p:sp>
        <p:nvSpPr>
          <p:cNvPr id="64" name="Rectangle 63"/>
          <p:cNvSpPr/>
          <p:nvPr/>
        </p:nvSpPr>
        <p:spPr bwMode="auto">
          <a:xfrm>
            <a:off x="6980092" y="5325715"/>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#5</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7152595" y="5753798"/>
            <a:ext cx="1805596"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7" name="Rectangle 66"/>
          <p:cNvSpPr/>
          <p:nvPr/>
        </p:nvSpPr>
        <p:spPr>
          <a:xfrm>
            <a:off x="7145746" y="6213949"/>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lvl="0" algn="ctr">
              <a:defRPr/>
            </a:pPr>
            <a:r>
              <a:rPr lang="zh-TW" altLang="en-US" sz="1836" b="1" dirty="0">
                <a:solidFill>
                  <a:srgbClr val="505050"/>
                </a:solidFill>
                <a:latin typeface="Segoe UI" panose="020B0502040204020203" pitchFamily="34" charset="0"/>
                <a:cs typeface="Segoe UI" panose="020B0502040204020203" pitchFamily="34" charset="0"/>
              </a:rPr>
              <a:t>你的程式碼資源</a:t>
            </a:r>
            <a:endParaRPr lang="en-US" altLang="zh-TW" sz="1836" b="1" dirty="0">
              <a:solidFill>
                <a:srgbClr val="505050"/>
              </a:solidFill>
              <a:latin typeface="Segoe UI" panose="020B0502040204020203" pitchFamily="34" charset="0"/>
              <a:cs typeface="Segoe UI" panose="020B0502040204020203" pitchFamily="34" charset="0"/>
            </a:endParaRPr>
          </a:p>
        </p:txBody>
      </p:sp>
      <p:sp>
        <p:nvSpPr>
          <p:cNvPr id="34" name="Title 33"/>
          <p:cNvSpPr>
            <a:spLocks noGrp="1"/>
          </p:cNvSpPr>
          <p:nvPr>
            <p:ph type="title"/>
          </p:nvPr>
        </p:nvSpPr>
        <p:spPr/>
        <p:txBody>
          <a:bodyPr/>
          <a:lstStyle/>
          <a:p>
            <a:r>
              <a:rPr lang="en-US" dirty="0"/>
              <a:t>Service Fabric </a:t>
            </a:r>
            <a:r>
              <a:rPr lang="zh-TW" altLang="en-US" dirty="0"/>
              <a:t>叢集</a:t>
            </a:r>
            <a:br>
              <a:rPr lang="en-US" dirty="0"/>
            </a:br>
            <a:endParaRPr lang="en-US" dirty="0"/>
          </a:p>
        </p:txBody>
      </p:sp>
      <p:cxnSp>
        <p:nvCxnSpPr>
          <p:cNvPr id="97" name="Elbow Connector 96"/>
          <p:cNvCxnSpPr>
            <a:stCxn id="44" idx="3"/>
            <a:endCxn id="52" idx="1"/>
          </p:cNvCxnSpPr>
          <p:nvPr/>
        </p:nvCxnSpPr>
        <p:spPr>
          <a:xfrm>
            <a:off x="8958191" y="2504976"/>
            <a:ext cx="877193" cy="797549"/>
          </a:xfrm>
          <a:prstGeom prst="bentConnector3">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624595" y="3302525"/>
            <a:ext cx="16388" cy="1585288"/>
          </a:xfrm>
          <a:prstGeom prst="bentConnector3">
            <a:avLst>
              <a:gd name="adj1" fmla="val 2139208"/>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958191" y="4887813"/>
            <a:ext cx="877194" cy="1042259"/>
          </a:xfrm>
          <a:prstGeom prst="bentConnector3">
            <a:avLst>
              <a:gd name="adj1" fmla="val 50000"/>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7152595" y="4251388"/>
            <a:ext cx="441877" cy="1678684"/>
          </a:xfrm>
          <a:prstGeom prst="bentConnector5">
            <a:avLst>
              <a:gd name="adj1" fmla="val -86265"/>
              <a:gd name="adj2" fmla="val 52778"/>
              <a:gd name="adj3" fmla="val 179146"/>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7155177" y="2504976"/>
            <a:ext cx="439295" cy="1746412"/>
          </a:xfrm>
          <a:prstGeom prst="bentConnector5">
            <a:avLst>
              <a:gd name="adj1" fmla="val -86772"/>
              <a:gd name="adj2" fmla="val 50000"/>
              <a:gd name="adj3" fmla="val 199071"/>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26" idx="1"/>
          </p:cNvCxnSpPr>
          <p:nvPr/>
        </p:nvCxnSpPr>
        <p:spPr>
          <a:xfrm flipV="1">
            <a:off x="4759957" y="4251388"/>
            <a:ext cx="1028917" cy="56535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9" y="3911932"/>
            <a:ext cx="1809612" cy="180961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stCxn id="127" idx="3"/>
            <a:endCxn id="25" idx="1"/>
          </p:cNvCxnSpPr>
          <p:nvPr/>
        </p:nvCxnSpPr>
        <p:spPr>
          <a:xfrm>
            <a:off x="1998371" y="4816738"/>
            <a:ext cx="1692858"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394476" y="2856173"/>
            <a:ext cx="2946791" cy="1031704"/>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zh-TW" alt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管理程式碼部署等</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(Port: 19080)</a:t>
            </a:r>
          </a:p>
        </p:txBody>
      </p:sp>
      <p:sp>
        <p:nvSpPr>
          <p:cNvPr id="134" name="Rectangle 133"/>
          <p:cNvSpPr/>
          <p:nvPr/>
        </p:nvSpPr>
        <p:spPr>
          <a:xfrm>
            <a:off x="391893" y="5623501"/>
            <a:ext cx="2823263" cy="866529"/>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App Web </a:t>
            </a:r>
            <a:r>
              <a:rPr kumimoji="0" lang="zh-TW" alt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要求</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(Port: 80/443/?)</a:t>
            </a:r>
          </a:p>
        </p:txBody>
      </p:sp>
      <p:cxnSp>
        <p:nvCxnSpPr>
          <p:cNvPr id="135" name="Straight Arrow Connector 134"/>
          <p:cNvCxnSpPr>
            <a:stCxn id="25" idx="3"/>
            <a:endCxn id="67" idx="1"/>
          </p:cNvCxnSpPr>
          <p:nvPr/>
        </p:nvCxnSpPr>
        <p:spPr>
          <a:xfrm>
            <a:off x="4759957" y="4816739"/>
            <a:ext cx="2385789" cy="157348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06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dissolve">
                                      <p:cBhvr>
                                        <p:cTn id="53" dur="500"/>
                                        <p:tgtEl>
                                          <p:spTgt spid="97"/>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dissolve">
                                      <p:cBhvr>
                                        <p:cTn id="57" dur="500"/>
                                        <p:tgtEl>
                                          <p:spTgt spid="106"/>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dissolve">
                                      <p:cBhvr>
                                        <p:cTn id="61" dur="500"/>
                                        <p:tgtEl>
                                          <p:spTgt spid="109"/>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dissolve">
                                      <p:cBhvr>
                                        <p:cTn id="65" dur="500"/>
                                        <p:tgtEl>
                                          <p:spTgt spid="1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dissolv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31"/>
                                        </p:tgtEl>
                                      </p:cBhvr>
                                    </p:animEffect>
                                    <p:set>
                                      <p:cBhvr>
                                        <p:cTn id="114" dur="1" fill="hold">
                                          <p:stCondLst>
                                            <p:cond delay="499"/>
                                          </p:stCondLst>
                                        </p:cTn>
                                        <p:tgtEl>
                                          <p:spTgt spid="1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28"/>
                                        </p:tgtEl>
                                      </p:cBhvr>
                                    </p:animEffect>
                                    <p:set>
                                      <p:cBhvr>
                                        <p:cTn id="117" dur="1" fill="hold">
                                          <p:stCondLst>
                                            <p:cond delay="499"/>
                                          </p:stCondLst>
                                        </p:cTn>
                                        <p:tgtEl>
                                          <p:spTgt spid="12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dissolve">
                                      <p:cBhvr>
                                        <p:cTn id="124" dur="500"/>
                                        <p:tgtEl>
                                          <p:spTgt spid="13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ipe(down)">
                                      <p:cBhvr>
                                        <p:cTn id="129" dur="500"/>
                                        <p:tgtEl>
                                          <p:spTgt spid="1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35"/>
                                        </p:tgtEl>
                                        <p:attrNameLst>
                                          <p:attrName>style.visibility</p:attrName>
                                        </p:attrNameLst>
                                      </p:cBhvr>
                                      <p:to>
                                        <p:strVal val="visible"/>
                                      </p:to>
                                    </p:set>
                                    <p:animEffect transition="in" filter="wipe(left)">
                                      <p:cBhvr>
                                        <p:cTn id="13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751868" y="1775865"/>
            <a:ext cx="5053804" cy="4997997"/>
          </a:xfrm>
          <a:prstGeom prst="rect">
            <a:avLst/>
          </a:prstGeom>
          <a:gradFill flip="none" rotWithShape="1">
            <a:gsLst>
              <a:gs pos="0">
                <a:srgbClr val="5C2D91">
                  <a:lumMod val="40000"/>
                  <a:lumOff val="60000"/>
                </a:srgbClr>
              </a:gs>
              <a:gs pos="46000">
                <a:srgbClr val="5C2D91">
                  <a:lumMod val="95000"/>
                  <a:lumOff val="5000"/>
                </a:srgbClr>
              </a:gs>
              <a:gs pos="100000">
                <a:srgbClr val="5C2D91">
                  <a:lumMod val="60000"/>
                </a:srgbClr>
              </a:gs>
            </a:gsLst>
            <a:path path="circle">
              <a:fillToRect l="50000" t="130000" r="50000" b="-30000"/>
            </a:path>
            <a:tileRect/>
          </a:gra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應用程式類型</a:t>
            </a:r>
            <a:r>
              <a:rPr kumimoji="0" lang="en-US" sz="28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a:t>
            </a:r>
            <a:r>
              <a:rPr kumimoji="0" lang="en-US" sz="2800"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sfAuction</a:t>
            </a:r>
            <a:endParaRPr kumimoji="0" lang="en-US" sz="2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 name="Rectangle 4"/>
          <p:cNvSpPr/>
          <p:nvPr/>
        </p:nvSpPr>
        <p:spPr>
          <a:xfrm>
            <a:off x="4009850" y="2527265"/>
            <a:ext cx="4538092" cy="1200329"/>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服務類型</a:t>
            </a:r>
            <a:r>
              <a:rPr kumimoji="0" lang="en-US" sz="24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a:t>
            </a:r>
            <a:r>
              <a:rPr kumimoji="0" lang="zh-TW" alt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網站</a:t>
            </a:r>
            <a:br>
              <a:rPr kumimoji="0" lang="en-US" sz="24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zh-TW" alt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用戶可執行檔 </a:t>
            </a:r>
            <a: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(stateless)</a:t>
            </a:r>
            <a:b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(Node.js)</a:t>
            </a:r>
          </a:p>
        </p:txBody>
      </p:sp>
      <p:sp>
        <p:nvSpPr>
          <p:cNvPr id="6" name="Rectangle 5"/>
          <p:cNvSpPr/>
          <p:nvPr/>
        </p:nvSpPr>
        <p:spPr>
          <a:xfrm>
            <a:off x="4009850" y="5326062"/>
            <a:ext cx="4538092" cy="1200329"/>
          </a:xfrm>
          <a:prstGeom prst="rect">
            <a:avLst/>
          </a:prstGeom>
          <a:solidFill>
            <a:schemeClr val="tx2"/>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lvl="0" algn="ctr" defTabSz="914400">
              <a:defRPr/>
            </a:pPr>
            <a:r>
              <a:rPr lang="zh-TW" altLang="en-US" sz="2400" b="1" kern="0" dirty="0">
                <a:solidFill>
                  <a:srgbClr val="FFFFFF"/>
                </a:solidFill>
                <a:cs typeface="Segoe UI" panose="020B0502040204020203" pitchFamily="34" charset="0"/>
              </a:rPr>
              <a:t>服務類型</a:t>
            </a:r>
            <a:r>
              <a:rPr kumimoji="0" lang="en-US" sz="24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a:t>
            </a:r>
            <a:r>
              <a:rPr kumimoji="0" lang="zh-TW" alt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競標</a:t>
            </a:r>
            <a:br>
              <a:rPr kumimoji="0" lang="en-US" sz="24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zh-TW" alt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可靠集合 </a:t>
            </a:r>
            <a: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t>
            </a:r>
            <a:r>
              <a:rPr kumimoji="0" lang="en-US" sz="2400"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stateful</a:t>
            </a:r>
            <a: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t>
            </a:r>
            <a:b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7" name="Title 33"/>
          <p:cNvSpPr txBox="1">
            <a:spLocks/>
          </p:cNvSpPr>
          <p:nvPr/>
        </p:nvSpPr>
        <p:spPr>
          <a:xfrm>
            <a:off x="269240" y="289511"/>
            <a:ext cx="11655840" cy="1302751"/>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Service Fabric </a:t>
            </a:r>
            <a:r>
              <a:rPr kumimoji="0" lang="zh-TW" alt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競標應用程式</a:t>
            </a: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a:p>
            <a:pPr marL="0" marR="0" lvl="0" indent="0" algn="l" defTabSz="914367" rtl="0" eaLnBrk="1" fontAlgn="auto" latinLnBrk="0" hangingPunct="1">
              <a:lnSpc>
                <a:spcPct val="90000"/>
              </a:lnSpc>
              <a:spcBef>
                <a:spcPct val="0"/>
              </a:spcBef>
              <a:spcAft>
                <a:spcPts val="0"/>
              </a:spcAft>
              <a:buClrTx/>
              <a:buSzTx/>
              <a:buFontTx/>
              <a:buNone/>
              <a:tabLst/>
              <a:defRPr/>
            </a:pPr>
            <a:r>
              <a:rPr kumimoji="0" lang="zh-TW" altLang="en-US" sz="28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微服務設計</a:t>
            </a:r>
            <a:endParaRPr kumimoji="0" lang="en-US" sz="28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8" name="Rectangle 7"/>
          <p:cNvSpPr/>
          <p:nvPr/>
        </p:nvSpPr>
        <p:spPr>
          <a:xfrm>
            <a:off x="4009850" y="3921712"/>
            <a:ext cx="4538092" cy="1200329"/>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lvl="0" algn="ctr" defTabSz="914400">
              <a:defRPr/>
            </a:pPr>
            <a:r>
              <a:rPr lang="zh-TW" altLang="en-US" sz="2400" b="1" kern="0" dirty="0">
                <a:solidFill>
                  <a:srgbClr val="FFFFFF"/>
                </a:solidFill>
                <a:cs typeface="Segoe UI" panose="020B0502040204020203" pitchFamily="34" charset="0"/>
              </a:rPr>
              <a:t>服務類型</a:t>
            </a:r>
            <a:r>
              <a:rPr kumimoji="0" lang="en-US" sz="24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a:t>
            </a:r>
            <a:r>
              <a:rPr kumimoji="0" lang="en-US" altLang="zh-TW"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API</a:t>
            </a:r>
            <a:r>
              <a:rPr kumimoji="0" lang="zh-TW" alt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閘道</a:t>
            </a:r>
            <a:br>
              <a:rPr kumimoji="0" lang="en-US" sz="24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lang="zh-TW" altLang="en-US" sz="2400" kern="0" dirty="0">
                <a:solidFill>
                  <a:srgbClr val="FFFFFF"/>
                </a:solidFill>
                <a:latin typeface="Segoe UI"/>
                <a:cs typeface="Segoe UI" panose="020B0502040204020203" pitchFamily="34" charset="0"/>
              </a:rPr>
              <a:t>可靠服務 </a:t>
            </a:r>
            <a: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(stateless)</a:t>
            </a:r>
            <a:b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Tree>
    <p:extLst>
      <p:ext uri="{BB962C8B-B14F-4D97-AF65-F5344CB8AC3E}">
        <p14:creationId xmlns:p14="http://schemas.microsoft.com/office/powerpoint/2010/main" val="3275912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46537" y="1128449"/>
            <a:ext cx="6831690" cy="5548990"/>
          </a:xfrm>
          <a:prstGeom prst="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Cluster</a:t>
            </a:r>
          </a:p>
        </p:txBody>
      </p:sp>
      <p:sp>
        <p:nvSpPr>
          <p:cNvPr id="4" name="Rectangle 3"/>
          <p:cNvSpPr/>
          <p:nvPr/>
        </p:nvSpPr>
        <p:spPr bwMode="auto">
          <a:xfrm>
            <a:off x="2708221" y="3335844"/>
            <a:ext cx="1538002" cy="847582"/>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zh-TW" alt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負載</a:t>
            </a:r>
            <a:endParaRPr kumimoji="0" lang="en-US" altLang="zh-TW"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lang="zh-TW" altLang="en-US" sz="2448" b="1" noProof="0" dirty="0">
                <a:solidFill>
                  <a:srgbClr val="FFFFFF"/>
                </a:solidFill>
                <a:latin typeface="Segoe UI" panose="020B0502040204020203" pitchFamily="34" charset="0"/>
                <a:cs typeface="Segoe UI" panose="020B0502040204020203" pitchFamily="34" charset="0"/>
              </a:rPr>
              <a:t>平衡器</a:t>
            </a:r>
            <a:endPar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bwMode="auto">
          <a:xfrm>
            <a:off x="4923488" y="1711057"/>
            <a:ext cx="3060301" cy="476121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VMSS #1 (</a:t>
            </a:r>
            <a:r>
              <a:rPr kumimoji="0" lang="zh-TW" alt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無狀態層</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b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NodeType</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FrontEnd</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sp>
        <p:nvSpPr>
          <p:cNvPr id="6" name="Title 33"/>
          <p:cNvSpPr>
            <a:spLocks noGrp="1"/>
          </p:cNvSpPr>
          <p:nvPr>
            <p:ph type="title"/>
          </p:nvPr>
        </p:nvSpPr>
        <p:spPr>
          <a:xfrm>
            <a:off x="274639" y="295274"/>
            <a:ext cx="11889564" cy="917575"/>
          </a:xfrm>
        </p:spPr>
        <p:txBody>
          <a:bodyPr/>
          <a:lstStyle/>
          <a:p>
            <a:r>
              <a:rPr lang="en-US" dirty="0"/>
              <a:t>Action App in Azure</a:t>
            </a:r>
          </a:p>
        </p:txBody>
      </p:sp>
      <p:sp>
        <p:nvSpPr>
          <p:cNvPr id="7" name="Rectangle 6"/>
          <p:cNvSpPr/>
          <p:nvPr/>
        </p:nvSpPr>
        <p:spPr>
          <a:xfrm>
            <a:off x="5314950" y="2528600"/>
            <a:ext cx="2314626" cy="174103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#1</a:t>
            </a:r>
          </a:p>
        </p:txBody>
      </p:sp>
      <p:sp>
        <p:nvSpPr>
          <p:cNvPr id="8" name="Rectangle 7"/>
          <p:cNvSpPr/>
          <p:nvPr/>
        </p:nvSpPr>
        <p:spPr>
          <a:xfrm>
            <a:off x="5582356" y="298076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9" name="Rectangle 8"/>
          <p:cNvSpPr/>
          <p:nvPr/>
        </p:nvSpPr>
        <p:spPr>
          <a:xfrm>
            <a:off x="5574472" y="3624954"/>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p:cNvSpPr/>
          <p:nvPr/>
        </p:nvSpPr>
        <p:spPr>
          <a:xfrm>
            <a:off x="5314950" y="4528493"/>
            <a:ext cx="2314626" cy="177937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#2</a:t>
            </a:r>
          </a:p>
        </p:txBody>
      </p:sp>
      <p:sp>
        <p:nvSpPr>
          <p:cNvPr id="11" name="Rectangle 10"/>
          <p:cNvSpPr/>
          <p:nvPr/>
        </p:nvSpPr>
        <p:spPr>
          <a:xfrm>
            <a:off x="5582356" y="501870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12" name="Rectangle 11"/>
          <p:cNvSpPr/>
          <p:nvPr/>
        </p:nvSpPr>
        <p:spPr>
          <a:xfrm>
            <a:off x="5591259" y="5699312"/>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ectangle 12"/>
          <p:cNvSpPr/>
          <p:nvPr/>
        </p:nvSpPr>
        <p:spPr bwMode="auto">
          <a:xfrm>
            <a:off x="8306685" y="1711057"/>
            <a:ext cx="3063436" cy="476121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VMSS #2 (</a:t>
            </a:r>
            <a:r>
              <a:rPr kumimoji="0" lang="zh-TW" alt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有狀態層</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b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NodeType</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BackEnd</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sp>
        <p:nvSpPr>
          <p:cNvPr id="14" name="Rectangle 13"/>
          <p:cNvSpPr/>
          <p:nvPr/>
        </p:nvSpPr>
        <p:spPr>
          <a:xfrm>
            <a:off x="8686543" y="252860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#3</a:t>
            </a:r>
          </a:p>
        </p:txBody>
      </p:sp>
      <p:sp>
        <p:nvSpPr>
          <p:cNvPr id="15" name="Rectangle 14"/>
          <p:cNvSpPr/>
          <p:nvPr/>
        </p:nvSpPr>
        <p:spPr>
          <a:xfrm>
            <a:off x="8958156" y="3051440"/>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Auction</a:t>
            </a:r>
          </a:p>
        </p:txBody>
      </p:sp>
      <p:cxnSp>
        <p:nvCxnSpPr>
          <p:cNvPr id="16" name="Straight Arrow Connector 15"/>
          <p:cNvCxnSpPr>
            <a:endCxn id="4" idx="1"/>
          </p:cNvCxnSpPr>
          <p:nvPr/>
        </p:nvCxnSpPr>
        <p:spPr>
          <a:xfrm>
            <a:off x="1951037" y="3759635"/>
            <a:ext cx="757184"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8" idx="1"/>
          </p:cNvCxnSpPr>
          <p:nvPr/>
        </p:nvCxnSpPr>
        <p:spPr>
          <a:xfrm flipV="1">
            <a:off x="4246223" y="3203959"/>
            <a:ext cx="1336133" cy="55567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12" idx="1"/>
          </p:cNvCxnSpPr>
          <p:nvPr/>
        </p:nvCxnSpPr>
        <p:spPr>
          <a:xfrm>
            <a:off x="4246223" y="3759635"/>
            <a:ext cx="1345036" cy="216287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31" y="2849123"/>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665476" y="454242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#4</a:t>
            </a:r>
          </a:p>
        </p:txBody>
      </p:sp>
      <p:sp>
        <p:nvSpPr>
          <p:cNvPr id="21" name="Rectangle 20"/>
          <p:cNvSpPr/>
          <p:nvPr/>
        </p:nvSpPr>
        <p:spPr>
          <a:xfrm>
            <a:off x="8946712" y="5021427"/>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Auction</a:t>
            </a:r>
          </a:p>
        </p:txBody>
      </p:sp>
      <p:cxnSp>
        <p:nvCxnSpPr>
          <p:cNvPr id="22" name="Straight Arrow Connector 21"/>
          <p:cNvCxnSpPr>
            <a:stCxn id="12" idx="3"/>
            <a:endCxn id="21" idx="1"/>
          </p:cNvCxnSpPr>
          <p:nvPr/>
        </p:nvCxnSpPr>
        <p:spPr>
          <a:xfrm flipV="1">
            <a:off x="7380299" y="5260615"/>
            <a:ext cx="1566413" cy="66189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610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nodeType="clickEffect">
                                  <p:stCondLst>
                                    <p:cond delay="0"/>
                                  </p:stCondLst>
                                  <p:childTnLst>
                                    <p:animEffect transition="out" filter="wipe(right)">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22" presetClass="exit" presetSubtype="2" fill="hold" nodeType="afterEffect">
                                  <p:stCondLst>
                                    <p:cond delay="0"/>
                                  </p:stCondLst>
                                  <p:childTnLst>
                                    <p:animEffect transition="out" filter="wipe(right)">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2" fill="hold" nodeType="clickEffect">
                                  <p:stCondLst>
                                    <p:cond delay="0"/>
                                  </p:stCondLst>
                                  <p:childTnLst>
                                    <p:animEffect transition="out" filter="wipe(right)">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par>
                          <p:cTn id="39" fill="hold">
                            <p:stCondLst>
                              <p:cond delay="500"/>
                            </p:stCondLst>
                            <p:childTnLst>
                              <p:par>
                                <p:cTn id="40" presetID="22" presetClass="exit" presetSubtype="2" fill="hold" nodeType="afterEffect">
                                  <p:stCondLst>
                                    <p:cond delay="0"/>
                                  </p:stCondLst>
                                  <p:childTnLst>
                                    <p:animEffect transition="out" filter="wipe(right)">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1000"/>
                            </p:stCondLst>
                            <p:childTnLst>
                              <p:par>
                                <p:cTn id="44" presetID="22" presetClass="exit" presetSubtype="2" fill="hold" nodeType="afterEffect">
                                  <p:stCondLst>
                                    <p:cond delay="0"/>
                                  </p:stCondLst>
                                  <p:childTnLst>
                                    <p:animEffect transition="out" filter="wipe(right)">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63F2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Azure Functions</a:t>
            </a:r>
            <a:endParaRPr lang="en-US" dirty="0"/>
          </a:p>
        </p:txBody>
      </p:sp>
    </p:spTree>
    <p:extLst>
      <p:ext uri="{BB962C8B-B14F-4D97-AF65-F5344CB8AC3E}">
        <p14:creationId xmlns:p14="http://schemas.microsoft.com/office/powerpoint/2010/main" val="4706515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a:t>Service Fabric </a:t>
            </a:r>
            <a:r>
              <a:rPr lang="zh-TW" altLang="en-US" dirty="0"/>
              <a:t>平台能力</a:t>
            </a:r>
            <a:endParaRPr lang="en-US" dirty="0"/>
          </a:p>
        </p:txBody>
      </p:sp>
      <p:sp>
        <p:nvSpPr>
          <p:cNvPr id="4" name="Text Placeholder 3"/>
          <p:cNvSpPr>
            <a:spLocks noGrp="1"/>
          </p:cNvSpPr>
          <p:nvPr>
            <p:ph type="body" sz="quarter" idx="10"/>
          </p:nvPr>
        </p:nvSpPr>
        <p:spPr>
          <a:xfrm>
            <a:off x="226733" y="754062"/>
            <a:ext cx="11887200" cy="2769861"/>
          </a:xfrm>
        </p:spPr>
        <p:txBody>
          <a:bodyPr/>
          <a:lstStyle/>
          <a:p>
            <a:pPr marL="571500" indent="-571500">
              <a:buFont typeface="Arial" panose="020B0604020202020204" pitchFamily="34" charset="0"/>
              <a:buChar char="•"/>
            </a:pPr>
            <a:r>
              <a:rPr lang="zh-TW" altLang="en-US" dirty="0"/>
              <a:t>程式碼與程式化模型</a:t>
            </a:r>
            <a:endParaRPr lang="en-US" dirty="0"/>
          </a:p>
          <a:p>
            <a:pPr marL="800100" lvl="2" indent="-571500">
              <a:buFont typeface="Arial" panose="020B0604020202020204" pitchFamily="34" charset="0"/>
              <a:buChar char="•"/>
            </a:pPr>
            <a:r>
              <a:rPr lang="zh-TW" altLang="en-US" dirty="0">
                <a:latin typeface="+mj-lt"/>
              </a:rPr>
              <a:t>快速部署</a:t>
            </a:r>
            <a:endParaRPr lang="en-US" dirty="0">
              <a:latin typeface="+mj-lt"/>
            </a:endParaRPr>
          </a:p>
          <a:p>
            <a:pPr marL="800100" lvl="2" indent="-571500">
              <a:buFont typeface="Arial" panose="020B0604020202020204" pitchFamily="34" charset="0"/>
              <a:buChar char="•"/>
            </a:pPr>
            <a:r>
              <a:rPr lang="zh-TW" altLang="en-US" dirty="0">
                <a:latin typeface="+mj-lt"/>
              </a:rPr>
              <a:t>配置與活化</a:t>
            </a:r>
            <a:endParaRPr lang="en-US" altLang="zh-TW" dirty="0">
              <a:latin typeface="+mj-lt"/>
            </a:endParaRPr>
          </a:p>
          <a:p>
            <a:pPr marL="800100" lvl="2" indent="-571500">
              <a:buFont typeface="Arial" panose="020B0604020202020204" pitchFamily="34" charset="0"/>
              <a:buChar char="•"/>
            </a:pPr>
            <a:r>
              <a:rPr lang="zh-TW" altLang="en-US" dirty="0">
                <a:latin typeface="+mj-lt"/>
              </a:rPr>
              <a:t>穩固性</a:t>
            </a:r>
            <a:endParaRPr lang="en-US" dirty="0">
              <a:latin typeface="+mj-lt"/>
            </a:endParaRPr>
          </a:p>
          <a:p>
            <a:pPr marL="800100" lvl="2" indent="-571500">
              <a:buFont typeface="Arial" panose="020B0604020202020204" pitchFamily="34" charset="0"/>
              <a:buChar char="•"/>
            </a:pPr>
            <a:r>
              <a:rPr lang="zh-TW" altLang="en-US" dirty="0">
                <a:latin typeface="+mj-lt"/>
              </a:rPr>
              <a:t>高密度</a:t>
            </a:r>
            <a:endParaRPr lang="en-US" dirty="0">
              <a:latin typeface="+mj-lt"/>
            </a:endParaRPr>
          </a:p>
          <a:p>
            <a:pPr marL="800100" lvl="2" indent="-571500">
              <a:buFont typeface="Arial" panose="020B0604020202020204" pitchFamily="34" charset="0"/>
              <a:buChar char="•"/>
            </a:pPr>
            <a:r>
              <a:rPr lang="zh-TW" altLang="en-US" dirty="0">
                <a:latin typeface="+mj-lt"/>
              </a:rPr>
              <a:t>健康回報</a:t>
            </a:r>
            <a:endParaRPr lang="en-US" dirty="0">
              <a:latin typeface="+mj-lt"/>
            </a:endParaRPr>
          </a:p>
          <a:p>
            <a:pPr marL="800100" lvl="2" indent="-571500">
              <a:buFont typeface="Arial" panose="020B0604020202020204" pitchFamily="34" charset="0"/>
              <a:buChar char="•"/>
            </a:pPr>
            <a:r>
              <a:rPr lang="zh-TW" altLang="en-US" dirty="0">
                <a:latin typeface="+mj-lt"/>
              </a:rPr>
              <a:t>協調升級</a:t>
            </a:r>
            <a:endParaRPr lang="en-US" dirty="0">
              <a:latin typeface="+mj-lt"/>
            </a:endParaRPr>
          </a:p>
        </p:txBody>
      </p:sp>
      <p:sp>
        <p:nvSpPr>
          <p:cNvPr id="6" name="Rectangle 5"/>
          <p:cNvSpPr/>
          <p:nvPr/>
        </p:nvSpPr>
        <p:spPr>
          <a:xfrm>
            <a:off x="8992918" y="1897062"/>
            <a:ext cx="3121605" cy="83546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Website</a:t>
            </a:r>
            <a:b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Guest Executable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(Node.js)</a:t>
            </a:r>
          </a:p>
        </p:txBody>
      </p:sp>
    </p:spTree>
    <p:extLst>
      <p:ext uri="{BB962C8B-B14F-4D97-AF65-F5344CB8AC3E}">
        <p14:creationId xmlns:p14="http://schemas.microsoft.com/office/powerpoint/2010/main" val="8208347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p:txBody>
          <a:bodyPr/>
          <a:lstStyle/>
          <a:p>
            <a:r>
              <a:rPr lang="zh-TW" altLang="en-US" dirty="0"/>
              <a:t>網站可執行檔與 </a:t>
            </a:r>
            <a:r>
              <a:rPr lang="en-US" altLang="zh-TW" dirty="0"/>
              <a:t>Docker </a:t>
            </a:r>
            <a:r>
              <a:rPr lang="zh-TW" altLang="en-US" dirty="0"/>
              <a:t>容器</a:t>
            </a:r>
            <a:br>
              <a:rPr lang="en-US" altLang="zh-TW" dirty="0"/>
            </a:br>
            <a:r>
              <a:rPr lang="en-US" sz="4000" dirty="0"/>
              <a:t>ServiceManifest.xml</a:t>
            </a:r>
          </a:p>
        </p:txBody>
      </p:sp>
      <p:sp>
        <p:nvSpPr>
          <p:cNvPr id="5" name="Rectangle 4"/>
          <p:cNvSpPr/>
          <p:nvPr/>
        </p:nvSpPr>
        <p:spPr>
          <a:xfrm>
            <a:off x="356159" y="2933906"/>
            <a:ext cx="11875648" cy="3839956"/>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ServiceManifest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Name="</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Pkg-Svc.Website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Version="1.0.0" …&gt;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ServiceTypes</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StatelessServiceType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ServiceTypeName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Svc.WebsiteType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UseImplicitHost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="true"/&gt;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ServiceTypes</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CodePackage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Name="Code" Version="1.0.0"&gt;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EntryPoint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ExeHost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&lt;Program&gt;node.exe&lt;/Program&gt;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&lt;Arguments&gt;Server.js&lt;/Arguments&gt;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ExeHost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EntryPoint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CodePackage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ServiceManifest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p:txBody>
      </p:sp>
      <p:sp>
        <p:nvSpPr>
          <p:cNvPr id="6" name="Rectangle 5"/>
          <p:cNvSpPr/>
          <p:nvPr/>
        </p:nvSpPr>
        <p:spPr>
          <a:xfrm>
            <a:off x="6271057" y="4657746"/>
            <a:ext cx="5814580" cy="122238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ContainerHost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ImageName</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myNodeImage:latest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ImageName</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&lt;Commands&gt;&lt;/Commands&gt;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ContainerHost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p:txBody>
      </p:sp>
    </p:spTree>
    <p:extLst>
      <p:ext uri="{BB962C8B-B14F-4D97-AF65-F5344CB8AC3E}">
        <p14:creationId xmlns:p14="http://schemas.microsoft.com/office/powerpoint/2010/main" val="288866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altLang="zh-TW" dirty="0"/>
              <a:t>Service Fabric </a:t>
            </a:r>
            <a:r>
              <a:rPr lang="zh-TW" altLang="en-US" dirty="0"/>
              <a:t>平台能力</a:t>
            </a:r>
            <a:endParaRPr lang="en-US" dirty="0"/>
          </a:p>
        </p:txBody>
      </p:sp>
      <p:sp>
        <p:nvSpPr>
          <p:cNvPr id="4" name="Text Placeholder 3"/>
          <p:cNvSpPr>
            <a:spLocks noGrp="1"/>
          </p:cNvSpPr>
          <p:nvPr>
            <p:ph type="body" sz="quarter" idx="10"/>
          </p:nvPr>
        </p:nvSpPr>
        <p:spPr>
          <a:xfrm>
            <a:off x="226733" y="754062"/>
            <a:ext cx="11887200" cy="4801058"/>
          </a:xfrm>
        </p:spPr>
        <p:txBody>
          <a:bodyPr/>
          <a:lstStyle/>
          <a:p>
            <a:pPr marL="571500" indent="-571500">
              <a:buFont typeface="Arial" panose="020B0604020202020204" pitchFamily="34" charset="0"/>
              <a:buChar char="•"/>
            </a:pPr>
            <a:r>
              <a:rPr lang="zh-TW" altLang="en-US" dirty="0"/>
              <a:t>程式碼與程式化模型</a:t>
            </a:r>
            <a:endParaRPr lang="en-US" altLang="zh-TW" dirty="0"/>
          </a:p>
          <a:p>
            <a:pPr marL="800100" lvl="2" indent="-571500">
              <a:buFont typeface="Arial" panose="020B0604020202020204" pitchFamily="34" charset="0"/>
              <a:buChar char="•"/>
            </a:pPr>
            <a:r>
              <a:rPr lang="zh-TW" altLang="en-US" dirty="0"/>
              <a:t>快速部署</a:t>
            </a:r>
            <a:endParaRPr lang="en-US" altLang="zh-TW" dirty="0"/>
          </a:p>
          <a:p>
            <a:pPr marL="800100" lvl="2" indent="-571500">
              <a:buFont typeface="Arial" panose="020B0604020202020204" pitchFamily="34" charset="0"/>
              <a:buChar char="•"/>
            </a:pPr>
            <a:r>
              <a:rPr lang="zh-TW" altLang="en-US" dirty="0"/>
              <a:t>配置與活化</a:t>
            </a:r>
            <a:endParaRPr lang="en-US" altLang="zh-TW" dirty="0"/>
          </a:p>
          <a:p>
            <a:pPr marL="800100" lvl="2" indent="-571500">
              <a:buFont typeface="Arial" panose="020B0604020202020204" pitchFamily="34" charset="0"/>
              <a:buChar char="•"/>
            </a:pPr>
            <a:r>
              <a:rPr lang="zh-TW" altLang="en-US" dirty="0"/>
              <a:t>穩固性</a:t>
            </a:r>
            <a:endParaRPr lang="en-US" altLang="zh-TW" dirty="0"/>
          </a:p>
          <a:p>
            <a:pPr marL="800100" lvl="2" indent="-571500">
              <a:buFont typeface="Arial" panose="020B0604020202020204" pitchFamily="34" charset="0"/>
              <a:buChar char="•"/>
            </a:pPr>
            <a:r>
              <a:rPr lang="zh-TW" altLang="en-US" dirty="0"/>
              <a:t>高密度</a:t>
            </a:r>
            <a:endParaRPr lang="en-US" altLang="zh-TW" dirty="0"/>
          </a:p>
          <a:p>
            <a:pPr marL="800100" lvl="2" indent="-571500">
              <a:buFont typeface="Arial" panose="020B0604020202020204" pitchFamily="34" charset="0"/>
              <a:buChar char="•"/>
            </a:pPr>
            <a:r>
              <a:rPr lang="zh-TW" altLang="en-US" dirty="0"/>
              <a:t>健康回報</a:t>
            </a:r>
            <a:endParaRPr lang="en-US" altLang="zh-TW" dirty="0"/>
          </a:p>
          <a:p>
            <a:pPr marL="800100" lvl="2" indent="-571500">
              <a:buFont typeface="Arial" panose="020B0604020202020204" pitchFamily="34" charset="0"/>
              <a:buChar char="•"/>
            </a:pPr>
            <a:r>
              <a:rPr lang="zh-TW" altLang="en-US" dirty="0"/>
              <a:t>協調升級</a:t>
            </a:r>
            <a:endParaRPr lang="en-US" altLang="zh-TW" dirty="0"/>
          </a:p>
          <a:p>
            <a:pPr marL="571500" indent="-571500">
              <a:buFont typeface="Arial" panose="020B0604020202020204" pitchFamily="34" charset="0"/>
              <a:buChar char="•"/>
            </a:pPr>
            <a:r>
              <a:rPr lang="zh-TW" altLang="en-US" dirty="0"/>
              <a:t>可靠服務程式化模型</a:t>
            </a:r>
            <a:endParaRPr lang="en-US" dirty="0"/>
          </a:p>
          <a:p>
            <a:pPr marL="800100" lvl="2" indent="-571500">
              <a:buFont typeface="Arial" panose="020B0604020202020204" pitchFamily="34" charset="0"/>
              <a:buChar char="•"/>
            </a:pPr>
            <a:r>
              <a:rPr lang="zh-TW" altLang="en-US" dirty="0"/>
              <a:t>服務端點探索</a:t>
            </a:r>
            <a:endParaRPr lang="en-US" dirty="0"/>
          </a:p>
          <a:p>
            <a:pPr marL="800100" lvl="2" indent="-571500">
              <a:buFont typeface="Arial" panose="020B0604020202020204" pitchFamily="34" charset="0"/>
              <a:buChar char="•"/>
            </a:pPr>
            <a:r>
              <a:rPr lang="zh-TW" altLang="en-US" dirty="0"/>
              <a:t>以實際資源使用為主的動態資源平衡</a:t>
            </a:r>
            <a:endParaRPr lang="en-US" dirty="0"/>
          </a:p>
          <a:p>
            <a:pPr marL="800100" lvl="2" indent="-571500">
              <a:buFont typeface="Arial" panose="020B0604020202020204" pitchFamily="34" charset="0"/>
              <a:buChar char="•"/>
            </a:pPr>
            <a:r>
              <a:rPr lang="zh-TW" altLang="en-US" dirty="0"/>
              <a:t>整合應用模式，例如</a:t>
            </a:r>
            <a:r>
              <a:rPr lang="en-US" dirty="0"/>
              <a:t>Actor pattern </a:t>
            </a:r>
            <a:r>
              <a:rPr lang="zh-TW" altLang="en-US" dirty="0"/>
              <a:t>與</a:t>
            </a:r>
            <a:r>
              <a:rPr lang="en-US" dirty="0"/>
              <a:t> </a:t>
            </a:r>
            <a:r>
              <a:rPr lang="en-US" dirty="0" err="1"/>
              <a:t>WebApi</a:t>
            </a:r>
            <a:endParaRPr lang="en-US" dirty="0"/>
          </a:p>
          <a:p>
            <a:pPr marL="800100" lvl="2" indent="-571500">
              <a:buFont typeface="Arial" panose="020B0604020202020204" pitchFamily="34" charset="0"/>
              <a:buChar char="•"/>
            </a:pPr>
            <a:r>
              <a:rPr lang="en-US" dirty="0"/>
              <a:t>Visual Studio </a:t>
            </a:r>
            <a:r>
              <a:rPr lang="zh-TW" altLang="en-US" dirty="0"/>
              <a:t>開發，例如 </a:t>
            </a:r>
            <a:r>
              <a:rPr lang="en-US" dirty="0"/>
              <a:t>F5 </a:t>
            </a:r>
            <a:r>
              <a:rPr lang="zh-TW" altLang="en-US" dirty="0"/>
              <a:t>除錯</a:t>
            </a:r>
            <a:r>
              <a:rPr lang="en-US" dirty="0"/>
              <a:t>, </a:t>
            </a:r>
            <a:r>
              <a:rPr lang="zh-TW" altLang="en-US" dirty="0"/>
              <a:t>診斷事件</a:t>
            </a:r>
            <a:r>
              <a:rPr lang="en-US" dirty="0"/>
              <a:t>, </a:t>
            </a:r>
            <a:r>
              <a:rPr lang="zh-TW" altLang="en-US" dirty="0"/>
              <a:t>封裝與部署</a:t>
            </a:r>
            <a:endParaRPr lang="en-US" dirty="0"/>
          </a:p>
        </p:txBody>
      </p:sp>
      <p:sp>
        <p:nvSpPr>
          <p:cNvPr id="5" name="Rectangle 4"/>
          <p:cNvSpPr/>
          <p:nvPr/>
        </p:nvSpPr>
        <p:spPr>
          <a:xfrm>
            <a:off x="8992328" y="4106862"/>
            <a:ext cx="3122787" cy="830997"/>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APIGateway</a:t>
            </a:r>
            <a:b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Reliable Service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6" name="Rectangle 5"/>
          <p:cNvSpPr/>
          <p:nvPr/>
        </p:nvSpPr>
        <p:spPr>
          <a:xfrm>
            <a:off x="8992918" y="1897062"/>
            <a:ext cx="3121605" cy="83546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Website</a:t>
            </a:r>
            <a:b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Guest Executable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(Node.js)</a:t>
            </a:r>
          </a:p>
        </p:txBody>
      </p:sp>
    </p:spTree>
    <p:extLst>
      <p:ext uri="{BB962C8B-B14F-4D97-AF65-F5344CB8AC3E}">
        <p14:creationId xmlns:p14="http://schemas.microsoft.com/office/powerpoint/2010/main" val="8942056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470314" y="2594645"/>
            <a:ext cx="147106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414243" y="2246963"/>
            <a:ext cx="1240460" cy="72203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zh-TW" alt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負載</a:t>
            </a:r>
            <a:endParaRPr kumimoji="0" lang="en-US" altLang="zh-TW"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lang="zh-TW" altLang="en-US" sz="2040" b="1" dirty="0">
                <a:solidFill>
                  <a:srgbClr val="FFFFFF"/>
                </a:solidFill>
                <a:latin typeface="Segoe UI" panose="020B0502040204020203" pitchFamily="34" charset="0"/>
                <a:cs typeface="Segoe UI" panose="020B0502040204020203" pitchFamily="34" charset="0"/>
              </a:rPr>
              <a:t>平衡器</a:t>
            </a:r>
            <a:endPar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itle 33"/>
          <p:cNvSpPr>
            <a:spLocks noGrp="1"/>
          </p:cNvSpPr>
          <p:nvPr>
            <p:ph type="title"/>
          </p:nvPr>
        </p:nvSpPr>
        <p:spPr>
          <a:xfrm>
            <a:off x="274639" y="295275"/>
            <a:ext cx="11889564" cy="917575"/>
          </a:xfrm>
        </p:spPr>
        <p:txBody>
          <a:bodyPr/>
          <a:lstStyle/>
          <a:p>
            <a:r>
              <a:rPr lang="zh-TW" altLang="en-US" dirty="0"/>
              <a:t>狀態架構</a:t>
            </a:r>
            <a:r>
              <a:rPr lang="en-US" dirty="0"/>
              <a:t>: </a:t>
            </a:r>
            <a:r>
              <a:rPr lang="zh-TW" altLang="en-US" dirty="0"/>
              <a:t>傳統與</a:t>
            </a:r>
            <a:r>
              <a:rPr lang="en-US" dirty="0"/>
              <a:t> Service Fabric</a:t>
            </a:r>
          </a:p>
        </p:txBody>
      </p:sp>
      <p:cxnSp>
        <p:nvCxnSpPr>
          <p:cNvPr id="7" name="Straight Arrow Connector 6"/>
          <p:cNvCxnSpPr>
            <a:endCxn id="5" idx="1"/>
          </p:cNvCxnSpPr>
          <p:nvPr/>
        </p:nvCxnSpPr>
        <p:spPr>
          <a:xfrm flipV="1">
            <a:off x="1842256" y="2607981"/>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941382" y="1258606"/>
            <a:ext cx="1253827" cy="2672077"/>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zh-TW" alt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狀態資料</a:t>
            </a:r>
            <a:endPar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9" name="Straight Arrow Connector 8"/>
          <p:cNvCxnSpPr>
            <a:stCxn id="5" idx="3"/>
            <a:endCxn id="30" idx="1"/>
          </p:cNvCxnSpPr>
          <p:nvPr/>
        </p:nvCxnSpPr>
        <p:spPr>
          <a:xfrm flipV="1">
            <a:off x="3654703" y="2594645"/>
            <a:ext cx="572524" cy="1333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17127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414243" y="5155943"/>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lvl="0" algn="ctr" defTabSz="932597">
              <a:defRPr/>
            </a:pPr>
            <a:r>
              <a:rPr lang="zh-TW" altLang="en-US" sz="2040" b="1" dirty="0">
                <a:solidFill>
                  <a:srgbClr val="FFFFFF"/>
                </a:solidFill>
                <a:latin typeface="Segoe UI" panose="020B0502040204020203" pitchFamily="34" charset="0"/>
                <a:cs typeface="Segoe UI" panose="020B0502040204020203" pitchFamily="34" charset="0"/>
              </a:rPr>
              <a:t>負載</a:t>
            </a:r>
            <a:endParaRPr lang="en-US" altLang="zh-TW" sz="2040" b="1" dirty="0">
              <a:solidFill>
                <a:srgbClr val="FFFFFF"/>
              </a:solidFill>
              <a:latin typeface="Segoe UI" panose="020B0502040204020203" pitchFamily="34" charset="0"/>
              <a:cs typeface="Segoe UI" panose="020B0502040204020203" pitchFamily="34" charset="0"/>
            </a:endParaRPr>
          </a:p>
          <a:p>
            <a:pPr lvl="0" algn="ctr" defTabSz="932597">
              <a:defRPr/>
            </a:pPr>
            <a:r>
              <a:rPr lang="zh-TW" altLang="en-US" sz="2040" b="1" dirty="0">
                <a:solidFill>
                  <a:srgbClr val="FFFFFF"/>
                </a:solidFill>
                <a:latin typeface="Segoe UI" panose="020B0502040204020203" pitchFamily="34" charset="0"/>
                <a:cs typeface="Segoe UI" panose="020B0502040204020203" pitchFamily="34" charset="0"/>
              </a:rPr>
              <a:t>平衡器</a:t>
            </a:r>
            <a:endParaRPr lang="en-US" altLang="zh-TW" sz="2040" b="1" dirty="0">
              <a:solidFill>
                <a:srgbClr val="FFFFFF"/>
              </a:solidFill>
              <a:latin typeface="Segoe UI" panose="020B0502040204020203" pitchFamily="34" charset="0"/>
              <a:cs typeface="Segoe UI" panose="020B0502040204020203" pitchFamily="34" charset="0"/>
            </a:endParaRPr>
          </a:p>
        </p:txBody>
      </p:sp>
      <p:cxnSp>
        <p:nvCxnSpPr>
          <p:cNvPr id="12" name="Straight Arrow Connector 11"/>
          <p:cNvCxnSpPr>
            <a:endCxn id="11" idx="1"/>
          </p:cNvCxnSpPr>
          <p:nvPr/>
        </p:nvCxnSpPr>
        <p:spPr>
          <a:xfrm flipV="1">
            <a:off x="1842256" y="5523210"/>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45976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744430" y="1973227"/>
            <a:ext cx="1282631" cy="1224224"/>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altLang="zh-TW"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zh-TW" alt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其他內部層</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cxnSp>
        <p:nvCxnSpPr>
          <p:cNvPr id="15" name="Straight Arrow Connector 14"/>
          <p:cNvCxnSpPr>
            <a:stCxn id="8" idx="3"/>
            <a:endCxn id="14" idx="1"/>
          </p:cNvCxnSpPr>
          <p:nvPr/>
        </p:nvCxnSpPr>
        <p:spPr>
          <a:xfrm flipV="1">
            <a:off x="10195209" y="2585339"/>
            <a:ext cx="549221" cy="930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289777" y="1258606"/>
            <a:ext cx="1180537"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lvl="0" algn="ctr" defTabSz="932597">
              <a:defRPr/>
            </a:pPr>
            <a:r>
              <a:rPr lang="zh-TW" altLang="en-US" sz="1836" b="1" dirty="0">
                <a:solidFill>
                  <a:srgbClr val="FFFFFF"/>
                </a:solidFill>
                <a:latin typeface="Segoe UI" panose="020B0502040204020203" pitchFamily="34" charset="0"/>
                <a:cs typeface="Segoe UI" panose="020B0502040204020203" pitchFamily="34" charset="0"/>
              </a:rPr>
              <a:t>無狀態</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zh-TW" alt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運算</a:t>
            </a:r>
            <a:endPar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 name="Can 16"/>
          <p:cNvSpPr/>
          <p:nvPr/>
        </p:nvSpPr>
        <p:spPr bwMode="auto">
          <a:xfrm>
            <a:off x="9167059" y="19997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8" name="Picture 17"/>
          <p:cNvPicPr>
            <a:picLocks noChangeAspect="1"/>
          </p:cNvPicPr>
          <p:nvPr/>
        </p:nvPicPr>
        <p:blipFill>
          <a:blip r:embed="rId4"/>
          <a:stretch>
            <a:fillRect/>
          </a:stretch>
        </p:blipFill>
        <p:spPr>
          <a:xfrm>
            <a:off x="6610438" y="1974439"/>
            <a:ext cx="515182" cy="495367"/>
          </a:xfrm>
          <a:prstGeom prst="rect">
            <a:avLst/>
          </a:prstGeom>
        </p:spPr>
      </p:pic>
      <p:pic>
        <p:nvPicPr>
          <p:cNvPr id="19" name="Picture 18"/>
          <p:cNvPicPr>
            <a:picLocks noChangeAspect="1"/>
          </p:cNvPicPr>
          <p:nvPr/>
        </p:nvPicPr>
        <p:blipFill>
          <a:blip r:embed="rId4"/>
          <a:stretch>
            <a:fillRect/>
          </a:stretch>
        </p:blipFill>
        <p:spPr>
          <a:xfrm>
            <a:off x="6606576" y="2643108"/>
            <a:ext cx="515182" cy="495367"/>
          </a:xfrm>
          <a:prstGeom prst="rect">
            <a:avLst/>
          </a:prstGeom>
        </p:spPr>
      </p:pic>
      <p:pic>
        <p:nvPicPr>
          <p:cNvPr id="20" name="Picture 19"/>
          <p:cNvPicPr>
            <a:picLocks noChangeAspect="1"/>
          </p:cNvPicPr>
          <p:nvPr/>
        </p:nvPicPr>
        <p:blipFill>
          <a:blip r:embed="rId4"/>
          <a:stretch>
            <a:fillRect/>
          </a:stretch>
        </p:blipFill>
        <p:spPr>
          <a:xfrm>
            <a:off x="6606576" y="3272940"/>
            <a:ext cx="515182" cy="495367"/>
          </a:xfrm>
          <a:prstGeom prst="rect">
            <a:avLst/>
          </a:prstGeom>
        </p:spPr>
      </p:pic>
      <p:grpSp>
        <p:nvGrpSpPr>
          <p:cNvPr id="21" name="Group 20"/>
          <p:cNvGrpSpPr/>
          <p:nvPr/>
        </p:nvGrpSpPr>
        <p:grpSpPr>
          <a:xfrm>
            <a:off x="4227227" y="4194558"/>
            <a:ext cx="1261002" cy="2672078"/>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lvl="0" algn="ctr" defTabSz="932597">
                <a:defRPr/>
              </a:pPr>
              <a:r>
                <a:rPr lang="zh-TW" altLang="en-US" sz="1836" b="1" dirty="0">
                  <a:solidFill>
                    <a:srgbClr val="FFFFFF"/>
                  </a:solidFill>
                  <a:latin typeface="Segoe UI" panose="020B0502040204020203" pitchFamily="34" charset="0"/>
                  <a:cs typeface="Segoe UI" panose="020B0502040204020203" pitchFamily="34" charset="0"/>
                </a:rPr>
                <a:t>無狀態</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endParaRPr kumimoji="0" lang="en-US"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9167058" y="2624456"/>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Can 26"/>
          <p:cNvSpPr/>
          <p:nvPr/>
        </p:nvSpPr>
        <p:spPr bwMode="auto">
          <a:xfrm>
            <a:off x="9167058" y="3215429"/>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a:xfrm>
            <a:off x="7470315" y="1258606"/>
            <a:ext cx="790274" cy="267207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6630" tIns="46630" rIns="46630" bIns="46630" numCol="1" rtlCol="0" anchor="ctr"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zh-TW" altLang="en-US" sz="367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快取</a:t>
            </a:r>
            <a:endParaRPr kumimoji="0" lang="en-US" sz="367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9" name="Group 28"/>
          <p:cNvGrpSpPr/>
          <p:nvPr/>
        </p:nvGrpSpPr>
        <p:grpSpPr>
          <a:xfrm>
            <a:off x="4227227" y="1258607"/>
            <a:ext cx="1261003" cy="2672076"/>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zh-TW" alt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無狀態</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287701" y="4194558"/>
            <a:ext cx="1975299"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zh-TW" alt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有狀態運算</a:t>
            </a:r>
            <a:endPar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5" name="Picture 34"/>
          <p:cNvPicPr>
            <a:picLocks noChangeAspect="1"/>
          </p:cNvPicPr>
          <p:nvPr/>
        </p:nvPicPr>
        <p:blipFill>
          <a:blip r:embed="rId4"/>
          <a:stretch>
            <a:fillRect/>
          </a:stretch>
        </p:blipFill>
        <p:spPr>
          <a:xfrm>
            <a:off x="6604934" y="4894884"/>
            <a:ext cx="515182" cy="495367"/>
          </a:xfrm>
          <a:prstGeom prst="rect">
            <a:avLst/>
          </a:prstGeom>
        </p:spPr>
      </p:pic>
      <p:pic>
        <p:nvPicPr>
          <p:cNvPr id="36" name="Picture 35"/>
          <p:cNvPicPr>
            <a:picLocks noChangeAspect="1"/>
          </p:cNvPicPr>
          <p:nvPr/>
        </p:nvPicPr>
        <p:blipFill>
          <a:blip r:embed="rId4"/>
          <a:stretch>
            <a:fillRect/>
          </a:stretch>
        </p:blipFill>
        <p:spPr>
          <a:xfrm>
            <a:off x="6604934" y="5496031"/>
            <a:ext cx="515182" cy="495367"/>
          </a:xfrm>
          <a:prstGeom prst="rect">
            <a:avLst/>
          </a:prstGeom>
        </p:spPr>
      </p:pic>
      <p:pic>
        <p:nvPicPr>
          <p:cNvPr id="37" name="Picture 36"/>
          <p:cNvPicPr>
            <a:picLocks noChangeAspect="1"/>
          </p:cNvPicPr>
          <p:nvPr/>
        </p:nvPicPr>
        <p:blipFill>
          <a:blip r:embed="rId4"/>
          <a:stretch>
            <a:fillRect/>
          </a:stretch>
        </p:blipFill>
        <p:spPr>
          <a:xfrm>
            <a:off x="6604934" y="6080392"/>
            <a:ext cx="515182" cy="495367"/>
          </a:xfrm>
          <a:prstGeom prst="rect">
            <a:avLst/>
          </a:prstGeom>
        </p:spPr>
      </p:pic>
      <p:sp>
        <p:nvSpPr>
          <p:cNvPr id="38" name="Can 37"/>
          <p:cNvSpPr/>
          <p:nvPr/>
        </p:nvSpPr>
        <p:spPr bwMode="auto">
          <a:xfrm>
            <a:off x="7248863" y="4896880"/>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Can 38"/>
          <p:cNvSpPr/>
          <p:nvPr/>
        </p:nvSpPr>
        <p:spPr bwMode="auto">
          <a:xfrm>
            <a:off x="7248862" y="5514893"/>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Can 39"/>
          <p:cNvSpPr/>
          <p:nvPr/>
        </p:nvSpPr>
        <p:spPr bwMode="auto">
          <a:xfrm>
            <a:off x="7248862" y="61125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1" name="Straight Arrow Connector 40"/>
          <p:cNvCxnSpPr>
            <a:stCxn id="30" idx="3"/>
            <a:endCxn id="16" idx="1"/>
          </p:cNvCxnSpPr>
          <p:nvPr/>
        </p:nvCxnSpPr>
        <p:spPr>
          <a:xfrm>
            <a:off x="5488230" y="2594645"/>
            <a:ext cx="801547"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654703" y="5523209"/>
            <a:ext cx="572524" cy="738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488229" y="5530597"/>
            <a:ext cx="799472"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609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a:t>Service Fabric Platform Capabilities</a:t>
            </a:r>
          </a:p>
        </p:txBody>
      </p:sp>
      <p:sp>
        <p:nvSpPr>
          <p:cNvPr id="4" name="Text Placeholder 3"/>
          <p:cNvSpPr>
            <a:spLocks noGrp="1"/>
          </p:cNvSpPr>
          <p:nvPr>
            <p:ph type="body" sz="quarter" idx="10"/>
          </p:nvPr>
        </p:nvSpPr>
        <p:spPr>
          <a:xfrm>
            <a:off x="226733" y="754062"/>
            <a:ext cx="11887200" cy="6155147"/>
          </a:xfrm>
        </p:spPr>
        <p:txBody>
          <a:bodyPr/>
          <a:lstStyle/>
          <a:p>
            <a:pPr marL="571500" indent="-571500">
              <a:buFont typeface="Arial" panose="020B0604020202020204" pitchFamily="34" charset="0"/>
              <a:buChar char="•"/>
            </a:pPr>
            <a:r>
              <a:rPr lang="zh-TW" altLang="en-US" dirty="0"/>
              <a:t>程式碼與程式化模型</a:t>
            </a:r>
            <a:endParaRPr lang="en-US" altLang="zh-TW" dirty="0"/>
          </a:p>
          <a:p>
            <a:pPr marL="800100" lvl="2" indent="-571500">
              <a:buFont typeface="Arial" panose="020B0604020202020204" pitchFamily="34" charset="0"/>
              <a:buChar char="•"/>
            </a:pPr>
            <a:r>
              <a:rPr lang="zh-TW" altLang="en-US" dirty="0"/>
              <a:t>快速部署</a:t>
            </a:r>
            <a:endParaRPr lang="en-US" altLang="zh-TW" dirty="0"/>
          </a:p>
          <a:p>
            <a:pPr marL="800100" lvl="2" indent="-571500">
              <a:buFont typeface="Arial" panose="020B0604020202020204" pitchFamily="34" charset="0"/>
              <a:buChar char="•"/>
            </a:pPr>
            <a:r>
              <a:rPr lang="zh-TW" altLang="en-US" dirty="0"/>
              <a:t>配置與活化</a:t>
            </a:r>
            <a:endParaRPr lang="en-US" altLang="zh-TW" dirty="0"/>
          </a:p>
          <a:p>
            <a:pPr marL="800100" lvl="2" indent="-571500">
              <a:buFont typeface="Arial" panose="020B0604020202020204" pitchFamily="34" charset="0"/>
              <a:buChar char="•"/>
            </a:pPr>
            <a:r>
              <a:rPr lang="zh-TW" altLang="en-US" dirty="0"/>
              <a:t>穩固性</a:t>
            </a:r>
            <a:endParaRPr lang="en-US" altLang="zh-TW" dirty="0"/>
          </a:p>
          <a:p>
            <a:pPr marL="800100" lvl="2" indent="-571500">
              <a:buFont typeface="Arial" panose="020B0604020202020204" pitchFamily="34" charset="0"/>
              <a:buChar char="•"/>
            </a:pPr>
            <a:r>
              <a:rPr lang="zh-TW" altLang="en-US" dirty="0"/>
              <a:t>高密度</a:t>
            </a:r>
            <a:endParaRPr lang="en-US" altLang="zh-TW" dirty="0"/>
          </a:p>
          <a:p>
            <a:pPr marL="800100" lvl="2" indent="-571500">
              <a:buFont typeface="Arial" panose="020B0604020202020204" pitchFamily="34" charset="0"/>
              <a:buChar char="•"/>
            </a:pPr>
            <a:r>
              <a:rPr lang="zh-TW" altLang="en-US" dirty="0"/>
              <a:t>健康回報</a:t>
            </a:r>
            <a:endParaRPr lang="en-US" altLang="zh-TW" dirty="0"/>
          </a:p>
          <a:p>
            <a:pPr marL="800100" lvl="2" indent="-571500">
              <a:buFont typeface="Arial" panose="020B0604020202020204" pitchFamily="34" charset="0"/>
              <a:buChar char="•"/>
            </a:pPr>
            <a:r>
              <a:rPr lang="zh-TW" altLang="en-US" dirty="0"/>
              <a:t>協調升級</a:t>
            </a:r>
            <a:endParaRPr lang="en-US" altLang="zh-TW" dirty="0"/>
          </a:p>
          <a:p>
            <a:pPr marL="571500" indent="-571500">
              <a:buFont typeface="Arial" panose="020B0604020202020204" pitchFamily="34" charset="0"/>
              <a:buChar char="•"/>
            </a:pPr>
            <a:r>
              <a:rPr lang="zh-TW" altLang="en-US" dirty="0"/>
              <a:t>可靠服務程式化模型</a:t>
            </a:r>
            <a:endParaRPr lang="en-US" altLang="zh-TW" dirty="0"/>
          </a:p>
          <a:p>
            <a:pPr marL="800100" lvl="2" indent="-571500">
              <a:buFont typeface="Arial" panose="020B0604020202020204" pitchFamily="34" charset="0"/>
              <a:buChar char="•"/>
            </a:pPr>
            <a:r>
              <a:rPr lang="zh-TW" altLang="en-US" dirty="0"/>
              <a:t>服務端點探索</a:t>
            </a:r>
            <a:endParaRPr lang="en-US" altLang="zh-TW" dirty="0"/>
          </a:p>
          <a:p>
            <a:pPr marL="800100" lvl="2" indent="-571500">
              <a:buFont typeface="Arial" panose="020B0604020202020204" pitchFamily="34" charset="0"/>
              <a:buChar char="•"/>
            </a:pPr>
            <a:r>
              <a:rPr lang="zh-TW" altLang="en-US" dirty="0"/>
              <a:t>以實際資源使用為主的動態資源平衡</a:t>
            </a:r>
            <a:endParaRPr lang="en-US" altLang="zh-TW" dirty="0"/>
          </a:p>
          <a:p>
            <a:pPr marL="800100" lvl="2" indent="-571500">
              <a:buFont typeface="Arial" panose="020B0604020202020204" pitchFamily="34" charset="0"/>
              <a:buChar char="•"/>
            </a:pPr>
            <a:r>
              <a:rPr lang="zh-TW" altLang="en-US" dirty="0"/>
              <a:t>整合應用模式，例如</a:t>
            </a:r>
            <a:r>
              <a:rPr lang="en-US" altLang="zh-TW" dirty="0"/>
              <a:t>Actor pattern </a:t>
            </a:r>
            <a:r>
              <a:rPr lang="zh-TW" altLang="en-US" dirty="0"/>
              <a:t>與</a:t>
            </a:r>
            <a:r>
              <a:rPr lang="en-US" altLang="zh-TW" dirty="0"/>
              <a:t> </a:t>
            </a:r>
            <a:r>
              <a:rPr lang="en-US" altLang="zh-TW" dirty="0" err="1"/>
              <a:t>WebApi</a:t>
            </a:r>
            <a:endParaRPr lang="en-US" altLang="zh-TW" dirty="0"/>
          </a:p>
          <a:p>
            <a:pPr marL="800100" lvl="2" indent="-571500">
              <a:buFont typeface="Arial" panose="020B0604020202020204" pitchFamily="34" charset="0"/>
              <a:buChar char="•"/>
            </a:pPr>
            <a:r>
              <a:rPr lang="en-US" altLang="zh-TW" dirty="0"/>
              <a:t>Visual Studio </a:t>
            </a:r>
            <a:r>
              <a:rPr lang="zh-TW" altLang="en-US" dirty="0"/>
              <a:t>開發，例如 </a:t>
            </a:r>
            <a:r>
              <a:rPr lang="en-US" altLang="zh-TW" dirty="0"/>
              <a:t>F5 </a:t>
            </a:r>
            <a:r>
              <a:rPr lang="zh-TW" altLang="en-US" dirty="0"/>
              <a:t>除錯</a:t>
            </a:r>
            <a:r>
              <a:rPr lang="en-US" altLang="zh-TW" dirty="0"/>
              <a:t>, </a:t>
            </a:r>
            <a:r>
              <a:rPr lang="zh-TW" altLang="en-US" dirty="0"/>
              <a:t>診斷事件</a:t>
            </a:r>
            <a:r>
              <a:rPr lang="en-US" altLang="zh-TW" dirty="0"/>
              <a:t>, </a:t>
            </a:r>
            <a:r>
              <a:rPr lang="zh-TW" altLang="en-US" dirty="0"/>
              <a:t>封裝與部署</a:t>
            </a:r>
            <a:endParaRPr lang="en-US" altLang="zh-TW" dirty="0"/>
          </a:p>
          <a:p>
            <a:pPr marL="571543" indent="-571500">
              <a:buFont typeface="Arial" panose="020B0604020202020204" pitchFamily="34" charset="0"/>
              <a:buChar char="•"/>
            </a:pPr>
            <a:r>
              <a:rPr lang="zh-TW" altLang="en-US" dirty="0"/>
              <a:t>可靠集合程式化模型</a:t>
            </a:r>
            <a:endParaRPr lang="en-US" dirty="0"/>
          </a:p>
          <a:p>
            <a:pPr marL="800100" lvl="2" indent="-571500">
              <a:buFont typeface="Arial" panose="020B0604020202020204" pitchFamily="34" charset="0"/>
              <a:buChar char="•"/>
            </a:pPr>
            <a:r>
              <a:rPr lang="zh-TW" altLang="en-US" dirty="0">
                <a:latin typeface="+mj-lt"/>
              </a:rPr>
              <a:t>高可靠度與可擴展狀態</a:t>
            </a:r>
            <a:endParaRPr lang="en-US" altLang="zh-TW" dirty="0">
              <a:latin typeface="+mj-lt"/>
            </a:endParaRPr>
          </a:p>
          <a:p>
            <a:pPr marL="800100" lvl="2" indent="-571500">
              <a:buFont typeface="Arial" panose="020B0604020202020204" pitchFamily="34" charset="0"/>
              <a:buChar char="•"/>
            </a:pPr>
            <a:r>
              <a:rPr lang="zh-TW" altLang="en-US" dirty="0">
                <a:latin typeface="+mj-lt"/>
              </a:rPr>
              <a:t>與外部儲存相較的低延遲</a:t>
            </a:r>
            <a:endParaRPr lang="en-US" dirty="0">
              <a:latin typeface="+mj-lt"/>
            </a:endParaRPr>
          </a:p>
        </p:txBody>
      </p:sp>
      <p:sp>
        <p:nvSpPr>
          <p:cNvPr id="5" name="Rectangle 4"/>
          <p:cNvSpPr/>
          <p:nvPr/>
        </p:nvSpPr>
        <p:spPr>
          <a:xfrm>
            <a:off x="8989944" y="6088062"/>
            <a:ext cx="3121900" cy="830997"/>
          </a:xfrm>
          <a:prstGeom prst="rect">
            <a:avLst/>
          </a:prstGeom>
          <a:solidFill>
            <a:schemeClr val="tx2"/>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Auction</a:t>
            </a:r>
            <a:b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Reliable Collections (</a:t>
            </a:r>
            <a:r>
              <a:rPr kumimoji="0" lang="en-US" sz="1600"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stateful</a:t>
            </a: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6" name="Rectangle 5"/>
          <p:cNvSpPr/>
          <p:nvPr/>
        </p:nvSpPr>
        <p:spPr>
          <a:xfrm>
            <a:off x="8992328" y="4106862"/>
            <a:ext cx="3122787" cy="830997"/>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APIGateway</a:t>
            </a:r>
            <a:b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Reliable Service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(C#/.NET)</a:t>
            </a:r>
          </a:p>
        </p:txBody>
      </p:sp>
      <p:sp>
        <p:nvSpPr>
          <p:cNvPr id="7" name="Rectangle 6"/>
          <p:cNvSpPr/>
          <p:nvPr/>
        </p:nvSpPr>
        <p:spPr>
          <a:xfrm>
            <a:off x="8992918" y="1897062"/>
            <a:ext cx="3121605" cy="83546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Website</a:t>
            </a:r>
            <a:br>
              <a:rPr kumimoji="0" lang="en-US" sz="1600" b="1"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Guest Executable (stateless)</a:t>
            </a:r>
            <a:b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(Node.js)</a:t>
            </a:r>
          </a:p>
        </p:txBody>
      </p:sp>
    </p:spTree>
    <p:extLst>
      <p:ext uri="{BB962C8B-B14F-4D97-AF65-F5344CB8AC3E}">
        <p14:creationId xmlns:p14="http://schemas.microsoft.com/office/powerpoint/2010/main" val="13864412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5037" y="2217617"/>
            <a:ext cx="4723840" cy="3337045"/>
          </a:xfrm>
          <a:prstGeom prst="rect">
            <a:avLst/>
          </a:prstGeom>
          <a:solidFill>
            <a:srgbClr val="00B050"/>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zh-TW" alt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競標</a:t>
            </a: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zh-TW" alt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分割區</a:t>
            </a: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#1)</a:t>
            </a:r>
          </a:p>
        </p:txBody>
      </p:sp>
      <p:sp>
        <p:nvSpPr>
          <p:cNvPr id="5" name="Title 7"/>
          <p:cNvSpPr>
            <a:spLocks noGrp="1"/>
          </p:cNvSpPr>
          <p:nvPr>
            <p:ph type="title"/>
          </p:nvPr>
        </p:nvSpPr>
        <p:spPr>
          <a:xfrm>
            <a:off x="274639" y="295275"/>
            <a:ext cx="11889564" cy="917575"/>
          </a:xfrm>
        </p:spPr>
        <p:txBody>
          <a:bodyPr/>
          <a:lstStyle/>
          <a:p>
            <a:r>
              <a:rPr lang="zh-TW" altLang="en-US" dirty="0"/>
              <a:t>有狀態競標服務</a:t>
            </a:r>
            <a:endParaRPr lang="en-US" dirty="0"/>
          </a:p>
        </p:txBody>
      </p:sp>
      <p:graphicFrame>
        <p:nvGraphicFramePr>
          <p:cNvPr id="6" name="Table 5"/>
          <p:cNvGraphicFramePr>
            <a:graphicFrameLocks noGrp="1"/>
          </p:cNvGraphicFramePr>
          <p:nvPr>
            <p:extLst/>
          </p:nvPr>
        </p:nvGraphicFramePr>
        <p:xfrm>
          <a:off x="7449091" y="2602758"/>
          <a:ext cx="1841050" cy="1367820"/>
        </p:xfrm>
        <a:graphic>
          <a:graphicData uri="http://schemas.openxmlformats.org/drawingml/2006/table">
            <a:tbl>
              <a:tblPr firstRow="1" bandRow="1">
                <a:tableStyleId>{21E4AEA4-8DFA-4A89-87EB-49C32662AFE0}</a:tableStyleId>
              </a:tblPr>
              <a:tblGrid>
                <a:gridCol w="776846">
                  <a:extLst>
                    <a:ext uri="{9D8B030D-6E8A-4147-A177-3AD203B41FA5}">
                      <a16:colId xmlns:a16="http://schemas.microsoft.com/office/drawing/2014/main" val="1671467533"/>
                    </a:ext>
                  </a:extLst>
                </a:gridCol>
                <a:gridCol w="1064204">
                  <a:extLst>
                    <a:ext uri="{9D8B030D-6E8A-4147-A177-3AD203B41FA5}">
                      <a16:colId xmlns:a16="http://schemas.microsoft.com/office/drawing/2014/main" val="3621229999"/>
                    </a:ext>
                  </a:extLst>
                </a:gridCol>
              </a:tblGrid>
              <a:tr h="341955">
                <a:tc gridSpan="2">
                  <a:txBody>
                    <a:bodyPr/>
                    <a:lstStyle/>
                    <a:p>
                      <a:pPr algn="ctr"/>
                      <a:r>
                        <a:rPr lang="en-US" sz="1600" dirty="0"/>
                        <a:t>Users Dictionary</a:t>
                      </a:r>
                      <a:endParaRPr lang="en-US" sz="1600" dirty="0">
                        <a:latin typeface="Segoe UI" panose="020B0502040204020203" pitchFamily="34" charset="0"/>
                        <a:cs typeface="Segoe UI" panose="020B0502040204020203" pitchFamily="34" charset="0"/>
                      </a:endParaRPr>
                    </a:p>
                  </a:txBody>
                  <a:tcPr marL="93260" marR="93260" marT="46630" marB="46630"/>
                </a:tc>
                <a:tc hMerge="1">
                  <a:txBody>
                    <a:bodyPr/>
                    <a:lstStyle/>
                    <a:p>
                      <a:pPr algn="ctr"/>
                      <a:endParaRPr lang="en-US" dirty="0"/>
                    </a:p>
                  </a:txBody>
                  <a:tcPr/>
                </a:tc>
                <a:extLst>
                  <a:ext uri="{0D108BD9-81ED-4DB2-BD59-A6C34878D82A}">
                    <a16:rowId xmlns:a16="http://schemas.microsoft.com/office/drawing/2014/main" val="663851088"/>
                  </a:ext>
                </a:extLst>
              </a:tr>
              <a:tr h="341955">
                <a:tc>
                  <a:txBody>
                    <a:bodyPr/>
                    <a:lstStyle/>
                    <a:p>
                      <a:pPr algn="ctr"/>
                      <a:r>
                        <a:rPr lang="en-US" sz="1600" dirty="0"/>
                        <a:t>Email</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UserInfo</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32718947"/>
                  </a:ext>
                </a:extLst>
              </a:tr>
              <a:tr h="341955">
                <a:tc>
                  <a:txBody>
                    <a:bodyPr/>
                    <a:lstStyle/>
                    <a:p>
                      <a:pPr algn="ctr"/>
                      <a:r>
                        <a:rPr lang="en-US" sz="1600" dirty="0"/>
                        <a:t>U1</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ItemId</a:t>
                      </a:r>
                      <a:r>
                        <a:rPr lang="en-US" sz="1600" dirty="0"/>
                        <a:t>[]</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U2</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ItemId</a:t>
                      </a:r>
                      <a:r>
                        <a:rPr lang="en-US" sz="1600" dirty="0"/>
                        <a:t>[]</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2357621011"/>
                  </a:ext>
                </a:extLst>
              </a:tr>
            </a:tbl>
          </a:graphicData>
        </a:graphic>
      </p:graphicFrame>
      <p:graphicFrame>
        <p:nvGraphicFramePr>
          <p:cNvPr id="7" name="Table 6"/>
          <p:cNvGraphicFramePr>
            <a:graphicFrameLocks noGrp="1"/>
          </p:cNvGraphicFramePr>
          <p:nvPr>
            <p:extLst/>
          </p:nvPr>
        </p:nvGraphicFramePr>
        <p:xfrm>
          <a:off x="7449091" y="4086373"/>
          <a:ext cx="1841050" cy="1367820"/>
        </p:xfrm>
        <a:graphic>
          <a:graphicData uri="http://schemas.openxmlformats.org/drawingml/2006/table">
            <a:tbl>
              <a:tblPr firstRow="1" bandRow="1">
                <a:tableStyleId>{7DF18680-E054-41AD-8BC1-D1AEF772440D}</a:tableStyleId>
              </a:tblPr>
              <a:tblGrid>
                <a:gridCol w="1841050">
                  <a:extLst>
                    <a:ext uri="{9D8B030D-6E8A-4147-A177-3AD203B41FA5}">
                      <a16:colId xmlns:a16="http://schemas.microsoft.com/office/drawing/2014/main" val="1671467533"/>
                    </a:ext>
                  </a:extLst>
                </a:gridCol>
              </a:tblGrid>
              <a:tr h="341955">
                <a:tc>
                  <a:txBody>
                    <a:bodyPr/>
                    <a:lstStyle/>
                    <a:p>
                      <a:pPr algn="ctr"/>
                      <a:r>
                        <a:rPr lang="en-US" sz="1600" dirty="0"/>
                        <a:t>Active </a:t>
                      </a:r>
                      <a:r>
                        <a:rPr lang="en-US" sz="1600" baseline="0" dirty="0"/>
                        <a:t>Items List</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32718947"/>
                  </a:ext>
                </a:extLst>
              </a:tr>
              <a:tr h="341955">
                <a:tc>
                  <a:txBody>
                    <a:bodyPr/>
                    <a:lstStyle/>
                    <a:p>
                      <a:pPr algn="ctr"/>
                      <a:r>
                        <a:rPr lang="en-US" sz="1600" dirty="0" err="1"/>
                        <a:t>ItemId</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709116308"/>
                  </a:ext>
                </a:extLst>
              </a:tr>
              <a:tr h="341955">
                <a:tc>
                  <a:txBody>
                    <a:bodyPr/>
                    <a:lstStyle/>
                    <a:p>
                      <a:pPr algn="ctr"/>
                      <a:r>
                        <a:rPr lang="en-US" sz="1600" dirty="0"/>
                        <a:t>U1/“A”</a:t>
                      </a:r>
                      <a:endParaRPr lang="en-US" sz="1600" b="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U2/“X”</a:t>
                      </a:r>
                      <a:endParaRPr lang="en-US" sz="1600" b="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2357621011"/>
                  </a:ext>
                </a:extLst>
              </a:tr>
            </a:tbl>
          </a:graphicData>
        </a:graphic>
      </p:graphicFrame>
      <p:graphicFrame>
        <p:nvGraphicFramePr>
          <p:cNvPr id="8" name="Table 7"/>
          <p:cNvGraphicFramePr>
            <a:graphicFrameLocks noGrp="1"/>
          </p:cNvGraphicFramePr>
          <p:nvPr>
            <p:extLst/>
          </p:nvPr>
        </p:nvGraphicFramePr>
        <p:xfrm>
          <a:off x="9427323" y="2602758"/>
          <a:ext cx="2443173" cy="1367820"/>
        </p:xfrm>
        <a:graphic>
          <a:graphicData uri="http://schemas.openxmlformats.org/drawingml/2006/table">
            <a:tbl>
              <a:tblPr firstRow="1" bandRow="1">
                <a:tableStyleId>{93296810-A885-4BE3-A3E7-6D5BEEA58F35}</a:tableStyleId>
              </a:tblPr>
              <a:tblGrid>
                <a:gridCol w="851973">
                  <a:extLst>
                    <a:ext uri="{9D8B030D-6E8A-4147-A177-3AD203B41FA5}">
                      <a16:colId xmlns:a16="http://schemas.microsoft.com/office/drawing/2014/main" val="1671467533"/>
                    </a:ext>
                  </a:extLst>
                </a:gridCol>
                <a:gridCol w="1591200">
                  <a:extLst>
                    <a:ext uri="{9D8B030D-6E8A-4147-A177-3AD203B41FA5}">
                      <a16:colId xmlns:a16="http://schemas.microsoft.com/office/drawing/2014/main" val="3621229999"/>
                    </a:ext>
                  </a:extLst>
                </a:gridCol>
              </a:tblGrid>
              <a:tr h="341955">
                <a:tc gridSpan="2">
                  <a:txBody>
                    <a:bodyPr/>
                    <a:lstStyle/>
                    <a:p>
                      <a:pPr algn="ctr"/>
                      <a:r>
                        <a:rPr lang="en-US" sz="1600" dirty="0"/>
                        <a:t>U1’s Items</a:t>
                      </a:r>
                      <a:r>
                        <a:rPr lang="en-US" sz="1600" baseline="0" dirty="0"/>
                        <a:t> </a:t>
                      </a:r>
                      <a:r>
                        <a:rPr lang="en-US" sz="1600" dirty="0"/>
                        <a:t>Dictionary</a:t>
                      </a:r>
                      <a:endParaRPr lang="en-US" sz="1600" dirty="0">
                        <a:latin typeface="Segoe UI" panose="020B0502040204020203" pitchFamily="34" charset="0"/>
                        <a:cs typeface="Segoe UI" panose="020B0502040204020203" pitchFamily="34" charset="0"/>
                      </a:endParaRPr>
                    </a:p>
                  </a:txBody>
                  <a:tcPr marL="93260" marR="93260" marT="46630" marB="46630"/>
                </a:tc>
                <a:tc hMerge="1">
                  <a:txBody>
                    <a:bodyPr/>
                    <a:lstStyle/>
                    <a:p>
                      <a:pPr algn="ctr"/>
                      <a:endParaRPr lang="en-US" dirty="0"/>
                    </a:p>
                  </a:txBody>
                  <a:tcPr/>
                </a:tc>
                <a:extLst>
                  <a:ext uri="{0D108BD9-81ED-4DB2-BD59-A6C34878D82A}">
                    <a16:rowId xmlns:a16="http://schemas.microsoft.com/office/drawing/2014/main" val="432718947"/>
                  </a:ext>
                </a:extLst>
              </a:tr>
              <a:tr h="341955">
                <a:tc>
                  <a:txBody>
                    <a:bodyPr/>
                    <a:lstStyle/>
                    <a:p>
                      <a:pPr algn="ctr"/>
                      <a:r>
                        <a:rPr lang="en-US" sz="1600" dirty="0" err="1"/>
                        <a:t>ItemId</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ItemInfo</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142162727"/>
                  </a:ext>
                </a:extLst>
              </a:tr>
              <a:tr h="341955">
                <a:tc>
                  <a:txBody>
                    <a:bodyPr/>
                    <a:lstStyle/>
                    <a:p>
                      <a:pPr algn="ctr"/>
                      <a:r>
                        <a:rPr lang="en-US" sz="1600" dirty="0"/>
                        <a:t>U1/“A”</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l"/>
                      <a:r>
                        <a:rPr lang="en-US" sz="1600" dirty="0"/>
                        <a:t>2016-2-1,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U1/“B”</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l"/>
                      <a:r>
                        <a:rPr lang="en-US" sz="1600" dirty="0"/>
                        <a:t>2016-2-5,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2357621011"/>
                  </a:ext>
                </a:extLst>
              </a:tr>
            </a:tbl>
          </a:graphicData>
        </a:graphic>
      </p:graphicFrame>
      <p:graphicFrame>
        <p:nvGraphicFramePr>
          <p:cNvPr id="9" name="Table 8"/>
          <p:cNvGraphicFramePr>
            <a:graphicFrameLocks noGrp="1"/>
          </p:cNvGraphicFramePr>
          <p:nvPr>
            <p:extLst/>
          </p:nvPr>
        </p:nvGraphicFramePr>
        <p:xfrm>
          <a:off x="9427323" y="4089108"/>
          <a:ext cx="2443173" cy="1367820"/>
        </p:xfrm>
        <a:graphic>
          <a:graphicData uri="http://schemas.openxmlformats.org/drawingml/2006/table">
            <a:tbl>
              <a:tblPr firstRow="1" bandRow="1">
                <a:tableStyleId>{93296810-A885-4BE3-A3E7-6D5BEEA58F35}</a:tableStyleId>
              </a:tblPr>
              <a:tblGrid>
                <a:gridCol w="872892">
                  <a:extLst>
                    <a:ext uri="{9D8B030D-6E8A-4147-A177-3AD203B41FA5}">
                      <a16:colId xmlns:a16="http://schemas.microsoft.com/office/drawing/2014/main" val="1671467533"/>
                    </a:ext>
                  </a:extLst>
                </a:gridCol>
                <a:gridCol w="1570281">
                  <a:extLst>
                    <a:ext uri="{9D8B030D-6E8A-4147-A177-3AD203B41FA5}">
                      <a16:colId xmlns:a16="http://schemas.microsoft.com/office/drawing/2014/main" val="3621229999"/>
                    </a:ext>
                  </a:extLst>
                </a:gridCol>
              </a:tblGrid>
              <a:tr h="341955">
                <a:tc gridSpan="2">
                  <a:txBody>
                    <a:bodyPr/>
                    <a:lstStyle/>
                    <a:p>
                      <a:pPr algn="ctr"/>
                      <a:r>
                        <a:rPr lang="en-US" sz="1600" dirty="0"/>
                        <a:t>U2’s Items Dictionary</a:t>
                      </a:r>
                      <a:endParaRPr lang="en-US" sz="1600" dirty="0">
                        <a:latin typeface="Segoe UI" panose="020B0502040204020203" pitchFamily="34" charset="0"/>
                        <a:cs typeface="Segoe UI" panose="020B0502040204020203" pitchFamily="34" charset="0"/>
                      </a:endParaRPr>
                    </a:p>
                  </a:txBody>
                  <a:tcPr marL="93260" marR="93260" marT="46630" marB="46630"/>
                </a:tc>
                <a:tc hMerge="1">
                  <a:txBody>
                    <a:bodyPr/>
                    <a:lstStyle/>
                    <a:p>
                      <a:pPr algn="ctr"/>
                      <a:endParaRPr lang="en-US" dirty="0"/>
                    </a:p>
                  </a:txBody>
                  <a:tcPr/>
                </a:tc>
                <a:extLst>
                  <a:ext uri="{0D108BD9-81ED-4DB2-BD59-A6C34878D82A}">
                    <a16:rowId xmlns:a16="http://schemas.microsoft.com/office/drawing/2014/main" val="432718947"/>
                  </a:ext>
                </a:extLst>
              </a:tr>
              <a:tr h="341955">
                <a:tc>
                  <a:txBody>
                    <a:bodyPr/>
                    <a:lstStyle/>
                    <a:p>
                      <a:pPr algn="ctr"/>
                      <a:r>
                        <a:rPr lang="en-US" sz="1600" dirty="0" err="1"/>
                        <a:t>ItemId</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ItemInfo</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142162727"/>
                  </a:ext>
                </a:extLst>
              </a:tr>
              <a:tr h="341955">
                <a:tc>
                  <a:txBody>
                    <a:bodyPr/>
                    <a:lstStyle/>
                    <a:p>
                      <a:pPr algn="ctr"/>
                      <a:r>
                        <a:rPr lang="en-US" sz="1600" dirty="0"/>
                        <a:t>U2/“X”</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a:t>2016-3-3,</a:t>
                      </a:r>
                      <a:r>
                        <a:rPr lang="en-US" sz="1600" baseline="0" dirty="0"/>
                        <a:t>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U2/”Y”</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a:t>2016-4-9,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80529495"/>
                  </a:ext>
                </a:extLst>
              </a:tr>
            </a:tbl>
          </a:graphicData>
        </a:graphic>
      </p:graphicFrame>
      <p:sp>
        <p:nvSpPr>
          <p:cNvPr id="10" name="Rectangle 9"/>
          <p:cNvSpPr/>
          <p:nvPr/>
        </p:nvSpPr>
        <p:spPr>
          <a:xfrm>
            <a:off x="5075237" y="3619620"/>
            <a:ext cx="1505286" cy="438019"/>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820119" y="3648354"/>
            <a:ext cx="2898844" cy="3823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CreateUserAsync</a:t>
            </a:r>
            <a:endPar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12" name="Straight Arrow Connector 11"/>
          <p:cNvCxnSpPr>
            <a:stCxn id="11" idx="3"/>
            <a:endCxn id="10" idx="1"/>
          </p:cNvCxnSpPr>
          <p:nvPr/>
        </p:nvCxnSpPr>
        <p:spPr>
          <a:xfrm flipV="1">
            <a:off x="3718963" y="3838630"/>
            <a:ext cx="1356274" cy="878"/>
          </a:xfrm>
          <a:prstGeom prst="straightConnector1">
            <a:avLst/>
          </a:prstGeom>
          <a:ln w="444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p:cNvCxnSpPr>
          <p:nvPr/>
        </p:nvCxnSpPr>
        <p:spPr>
          <a:xfrm flipV="1">
            <a:off x="6580523" y="3239928"/>
            <a:ext cx="1085514" cy="598702"/>
          </a:xfrm>
          <a:prstGeom prst="straightConnector1">
            <a:avLst/>
          </a:prstGeom>
          <a:ln w="444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71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nodeType="clickEffect">
                                  <p:stCondLst>
                                    <p:cond delay="0"/>
                                  </p:stCondLst>
                                  <p:childTnLst>
                                    <p:animEffect transition="out" filter="wipe(right)">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par>
                          <p:cTn id="18" fill="hold">
                            <p:stCondLst>
                              <p:cond delay="500"/>
                            </p:stCondLst>
                            <p:childTnLst>
                              <p:par>
                                <p:cTn id="19" presetID="22" presetClass="exit" presetSubtype="2" fill="hold" nodeType="afterEffect">
                                  <p:stCondLst>
                                    <p:cond delay="0"/>
                                  </p:stCondLst>
                                  <p:childTnLst>
                                    <p:animEffect transition="out" filter="wipe(right)">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5" name="Picture 10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3112" y="2146994"/>
            <a:ext cx="1516156" cy="1107436"/>
          </a:xfrm>
          <a:prstGeom prst="rect">
            <a:avLst/>
          </a:prstGeom>
        </p:spPr>
      </p:pic>
      <p:pic>
        <p:nvPicPr>
          <p:cNvPr id="1035" name="Picture 1034"/>
          <p:cNvPicPr>
            <a:picLocks noChangeAspect="1"/>
          </p:cNvPicPr>
          <p:nvPr/>
        </p:nvPicPr>
        <p:blipFill>
          <a:blip r:embed="rId3"/>
          <a:stretch>
            <a:fillRect/>
          </a:stretch>
        </p:blipFill>
        <p:spPr>
          <a:xfrm>
            <a:off x="8644681" y="1053260"/>
            <a:ext cx="1514542" cy="693404"/>
          </a:xfrm>
          <a:prstGeom prst="rect">
            <a:avLst/>
          </a:prstGeom>
        </p:spPr>
      </p:pic>
      <p:pic>
        <p:nvPicPr>
          <p:cNvPr id="1047" name="Picture 1046"/>
          <p:cNvPicPr>
            <a:picLocks noChangeAspect="1"/>
          </p:cNvPicPr>
          <p:nvPr/>
        </p:nvPicPr>
        <p:blipFill>
          <a:blip r:embed="rId4"/>
          <a:stretch>
            <a:fillRect/>
          </a:stretch>
        </p:blipFill>
        <p:spPr>
          <a:xfrm>
            <a:off x="8922228" y="4582384"/>
            <a:ext cx="1658929" cy="564036"/>
          </a:xfrm>
          <a:prstGeom prst="rect">
            <a:avLst/>
          </a:prstGeom>
        </p:spPr>
      </p:pic>
      <p:pic>
        <p:nvPicPr>
          <p:cNvPr id="1039" name="Picture 1038"/>
          <p:cNvPicPr>
            <a:picLocks noChangeAspect="1"/>
          </p:cNvPicPr>
          <p:nvPr/>
        </p:nvPicPr>
        <p:blipFill>
          <a:blip r:embed="rId5"/>
          <a:stretch>
            <a:fillRect/>
          </a:stretch>
        </p:blipFill>
        <p:spPr>
          <a:xfrm>
            <a:off x="4507086" y="3186208"/>
            <a:ext cx="749632" cy="747394"/>
          </a:xfrm>
          <a:prstGeom prst="rect">
            <a:avLst/>
          </a:prstGeom>
        </p:spPr>
      </p:pic>
      <p:pic>
        <p:nvPicPr>
          <p:cNvPr id="1038" name="Picture 1037"/>
          <p:cNvPicPr>
            <a:picLocks noChangeAspect="1"/>
          </p:cNvPicPr>
          <p:nvPr/>
        </p:nvPicPr>
        <p:blipFill>
          <a:blip r:embed="rId6"/>
          <a:stretch>
            <a:fillRect/>
          </a:stretch>
        </p:blipFill>
        <p:spPr>
          <a:xfrm>
            <a:off x="3017367" y="2348136"/>
            <a:ext cx="1719739" cy="410092"/>
          </a:xfrm>
          <a:prstGeom prst="rect">
            <a:avLst/>
          </a:prstGeom>
        </p:spPr>
      </p:pic>
      <p:pic>
        <p:nvPicPr>
          <p:cNvPr id="33" name="Picture 32"/>
          <p:cNvPicPr>
            <a:picLocks noChangeAspect="1"/>
          </p:cNvPicPr>
          <p:nvPr/>
        </p:nvPicPr>
        <p:blipFill>
          <a:blip r:embed="rId7"/>
          <a:stretch>
            <a:fillRect/>
          </a:stretch>
        </p:blipFill>
        <p:spPr>
          <a:xfrm>
            <a:off x="4147881" y="1737154"/>
            <a:ext cx="1471070" cy="441807"/>
          </a:xfrm>
          <a:prstGeom prst="rect">
            <a:avLst/>
          </a:prstGeom>
        </p:spPr>
      </p:pic>
      <p:pic>
        <p:nvPicPr>
          <p:cNvPr id="1033" name="Picture 1032"/>
          <p:cNvPicPr>
            <a:picLocks noChangeAspect="1"/>
          </p:cNvPicPr>
          <p:nvPr/>
        </p:nvPicPr>
        <p:blipFill>
          <a:blip r:embed="rId8"/>
          <a:stretch>
            <a:fillRect/>
          </a:stretch>
        </p:blipFill>
        <p:spPr>
          <a:xfrm>
            <a:off x="292329" y="2105955"/>
            <a:ext cx="1191673" cy="160443"/>
          </a:xfrm>
          <a:prstGeom prst="rect">
            <a:avLst/>
          </a:prstGeom>
        </p:spPr>
      </p:pic>
      <p:pic>
        <p:nvPicPr>
          <p:cNvPr id="1034" name="Picture 1033"/>
          <p:cNvPicPr>
            <a:picLocks noChangeAspect="1"/>
          </p:cNvPicPr>
          <p:nvPr/>
        </p:nvPicPr>
        <p:blipFill>
          <a:blip r:embed="rId9"/>
          <a:stretch>
            <a:fillRect/>
          </a:stretch>
        </p:blipFill>
        <p:spPr>
          <a:xfrm>
            <a:off x="10946538" y="1865562"/>
            <a:ext cx="946600" cy="447879"/>
          </a:xfrm>
          <a:prstGeom prst="rect">
            <a:avLst/>
          </a:prstGeom>
        </p:spPr>
      </p:pic>
      <p:pic>
        <p:nvPicPr>
          <p:cNvPr id="1036" name="Picture 1035"/>
          <p:cNvPicPr>
            <a:picLocks noChangeAspect="1"/>
          </p:cNvPicPr>
          <p:nvPr/>
        </p:nvPicPr>
        <p:blipFill>
          <a:blip r:embed="rId10"/>
          <a:stretch>
            <a:fillRect/>
          </a:stretch>
        </p:blipFill>
        <p:spPr>
          <a:xfrm>
            <a:off x="2774869" y="4125309"/>
            <a:ext cx="1332042" cy="497960"/>
          </a:xfrm>
          <a:prstGeom prst="rect">
            <a:avLst/>
          </a:prstGeom>
        </p:spPr>
      </p:pic>
      <p:pic>
        <p:nvPicPr>
          <p:cNvPr id="1041" name="Picture 1040"/>
          <p:cNvPicPr>
            <a:picLocks noChangeAspect="1"/>
          </p:cNvPicPr>
          <p:nvPr/>
        </p:nvPicPr>
        <p:blipFill>
          <a:blip r:embed="rId11"/>
          <a:stretch>
            <a:fillRect/>
          </a:stretch>
        </p:blipFill>
        <p:spPr>
          <a:xfrm>
            <a:off x="3636902" y="3366916"/>
            <a:ext cx="623339" cy="466382"/>
          </a:xfrm>
          <a:prstGeom prst="rect">
            <a:avLst/>
          </a:prstGeom>
        </p:spPr>
      </p:pic>
      <p:pic>
        <p:nvPicPr>
          <p:cNvPr id="1042" name="Picture 1041"/>
          <p:cNvPicPr>
            <a:picLocks noChangeAspect="1"/>
          </p:cNvPicPr>
          <p:nvPr/>
        </p:nvPicPr>
        <p:blipFill>
          <a:blip r:embed="rId12"/>
          <a:stretch>
            <a:fillRect/>
          </a:stretch>
        </p:blipFill>
        <p:spPr>
          <a:xfrm>
            <a:off x="2521029" y="3030818"/>
            <a:ext cx="1005499" cy="437578"/>
          </a:xfrm>
          <a:prstGeom prst="rect">
            <a:avLst/>
          </a:prstGeom>
        </p:spPr>
      </p:pic>
      <p:pic>
        <p:nvPicPr>
          <p:cNvPr id="1044" name="Picture 1043"/>
          <p:cNvPicPr>
            <a:picLocks noChangeAspect="1"/>
          </p:cNvPicPr>
          <p:nvPr/>
        </p:nvPicPr>
        <p:blipFill>
          <a:blip r:embed="rId13"/>
          <a:stretch>
            <a:fillRect/>
          </a:stretch>
        </p:blipFill>
        <p:spPr>
          <a:xfrm>
            <a:off x="461226" y="2509291"/>
            <a:ext cx="1095272" cy="362464"/>
          </a:xfrm>
          <a:prstGeom prst="rect">
            <a:avLst/>
          </a:prstGeom>
        </p:spPr>
      </p:pic>
      <p:pic>
        <p:nvPicPr>
          <p:cNvPr id="1046" name="Picture 1045"/>
          <p:cNvPicPr>
            <a:picLocks noChangeAspect="1"/>
          </p:cNvPicPr>
          <p:nvPr/>
        </p:nvPicPr>
        <p:blipFill>
          <a:blip r:embed="rId14"/>
          <a:stretch>
            <a:fillRect/>
          </a:stretch>
        </p:blipFill>
        <p:spPr>
          <a:xfrm>
            <a:off x="2646777" y="3785034"/>
            <a:ext cx="753062" cy="332433"/>
          </a:xfrm>
          <a:prstGeom prst="rect">
            <a:avLst/>
          </a:prstGeom>
        </p:spPr>
      </p:pic>
      <p:pic>
        <p:nvPicPr>
          <p:cNvPr id="1048" name="Picture 1047"/>
          <p:cNvPicPr>
            <a:picLocks noChangeAspect="1"/>
          </p:cNvPicPr>
          <p:nvPr/>
        </p:nvPicPr>
        <p:blipFill>
          <a:blip r:embed="rId15"/>
          <a:stretch>
            <a:fillRect/>
          </a:stretch>
        </p:blipFill>
        <p:spPr>
          <a:xfrm>
            <a:off x="10900788" y="3724540"/>
            <a:ext cx="1320424" cy="400769"/>
          </a:xfrm>
          <a:prstGeom prst="rect">
            <a:avLst/>
          </a:prstGeom>
        </p:spPr>
      </p:pic>
      <p:pic>
        <p:nvPicPr>
          <p:cNvPr id="1049" name="Picture 1048"/>
          <p:cNvPicPr>
            <a:picLocks noChangeAspect="1"/>
          </p:cNvPicPr>
          <p:nvPr/>
        </p:nvPicPr>
        <p:blipFill>
          <a:blip r:embed="rId16"/>
          <a:stretch>
            <a:fillRect/>
          </a:stretch>
        </p:blipFill>
        <p:spPr>
          <a:xfrm>
            <a:off x="1236033" y="3689974"/>
            <a:ext cx="1152675" cy="282841"/>
          </a:xfrm>
          <a:prstGeom prst="rect">
            <a:avLst/>
          </a:prstGeom>
        </p:spPr>
      </p:pic>
      <p:pic>
        <p:nvPicPr>
          <p:cNvPr id="1050" name="Picture 1049"/>
          <p:cNvPicPr>
            <a:picLocks noChangeAspect="1"/>
          </p:cNvPicPr>
          <p:nvPr/>
        </p:nvPicPr>
        <p:blipFill>
          <a:blip r:embed="rId17"/>
          <a:stretch>
            <a:fillRect/>
          </a:stretch>
        </p:blipFill>
        <p:spPr>
          <a:xfrm>
            <a:off x="1208468" y="4312232"/>
            <a:ext cx="1191673" cy="397136"/>
          </a:xfrm>
          <a:prstGeom prst="rect">
            <a:avLst/>
          </a:prstGeom>
        </p:spPr>
      </p:pic>
      <p:pic>
        <p:nvPicPr>
          <p:cNvPr id="1051" name="Picture 1050"/>
          <p:cNvPicPr>
            <a:picLocks noChangeAspect="1"/>
          </p:cNvPicPr>
          <p:nvPr/>
        </p:nvPicPr>
        <p:blipFill>
          <a:blip r:embed="rId18"/>
          <a:stretch>
            <a:fillRect/>
          </a:stretch>
        </p:blipFill>
        <p:spPr>
          <a:xfrm>
            <a:off x="2582568" y="4711838"/>
            <a:ext cx="1509547" cy="377387"/>
          </a:xfrm>
          <a:prstGeom prst="rect">
            <a:avLst/>
          </a:prstGeom>
        </p:spPr>
      </p:pic>
      <p:pic>
        <p:nvPicPr>
          <p:cNvPr id="1052" name="Picture 1051"/>
          <p:cNvPicPr>
            <a:picLocks noChangeAspect="1"/>
          </p:cNvPicPr>
          <p:nvPr/>
        </p:nvPicPr>
        <p:blipFill>
          <a:blip r:embed="rId19"/>
          <a:stretch>
            <a:fillRect/>
          </a:stretch>
        </p:blipFill>
        <p:spPr>
          <a:xfrm>
            <a:off x="7564422" y="1032927"/>
            <a:ext cx="1059280" cy="490614"/>
          </a:xfrm>
          <a:prstGeom prst="rect">
            <a:avLst/>
          </a:prstGeom>
        </p:spPr>
      </p:pic>
      <p:pic>
        <p:nvPicPr>
          <p:cNvPr id="1053" name="Picture 1052"/>
          <p:cNvPicPr>
            <a:picLocks noChangeAspect="1"/>
          </p:cNvPicPr>
          <p:nvPr/>
        </p:nvPicPr>
        <p:blipFill>
          <a:blip r:embed="rId20"/>
          <a:stretch>
            <a:fillRect/>
          </a:stretch>
        </p:blipFill>
        <p:spPr>
          <a:xfrm>
            <a:off x="7501800" y="1765414"/>
            <a:ext cx="1512646" cy="212512"/>
          </a:xfrm>
          <a:prstGeom prst="rect">
            <a:avLst/>
          </a:prstGeom>
        </p:spPr>
      </p:pic>
      <p:pic>
        <p:nvPicPr>
          <p:cNvPr id="95" name="Picture 94"/>
          <p:cNvPicPr/>
          <p:nvPr/>
        </p:nvPicPr>
        <p:blipFill rotWithShape="1">
          <a:blip r:embed="rId21"/>
          <a:srcRect t="27025" b="27718"/>
          <a:stretch/>
        </p:blipFill>
        <p:spPr bwMode="auto">
          <a:xfrm>
            <a:off x="4507087" y="2448812"/>
            <a:ext cx="1086029" cy="460529"/>
          </a:xfrm>
          <a:prstGeom prst="rect">
            <a:avLst/>
          </a:prstGeom>
          <a:ln>
            <a:noFill/>
          </a:ln>
          <a:extLst>
            <a:ext uri="{53640926-AAD7-44D8-BBD7-CCE9431645EC}">
              <a14:shadowObscured xmlns:a14="http://schemas.microsoft.com/office/drawing/2010/main"/>
            </a:ext>
          </a:extLst>
        </p:spPr>
      </p:pic>
      <p:pic>
        <p:nvPicPr>
          <p:cNvPr id="96" name="Picture 95"/>
          <p:cNvPicPr>
            <a:picLocks noChangeAspect="1"/>
          </p:cNvPicPr>
          <p:nvPr/>
        </p:nvPicPr>
        <p:blipFill>
          <a:blip r:embed="rId22"/>
          <a:stretch>
            <a:fillRect/>
          </a:stretch>
        </p:blipFill>
        <p:spPr>
          <a:xfrm>
            <a:off x="5928454" y="1698866"/>
            <a:ext cx="1185129" cy="408870"/>
          </a:xfrm>
          <a:prstGeom prst="rect">
            <a:avLst/>
          </a:prstGeom>
        </p:spPr>
      </p:pic>
      <p:pic>
        <p:nvPicPr>
          <p:cNvPr id="97" name="Picture 96"/>
          <p:cNvPicPr>
            <a:picLocks noChangeAspect="1"/>
          </p:cNvPicPr>
          <p:nvPr/>
        </p:nvPicPr>
        <p:blipFill>
          <a:blip r:embed="rId23"/>
          <a:stretch>
            <a:fillRect/>
          </a:stretch>
        </p:blipFill>
        <p:spPr>
          <a:xfrm>
            <a:off x="514042" y="5544213"/>
            <a:ext cx="2006987" cy="641121"/>
          </a:xfrm>
          <a:prstGeom prst="rect">
            <a:avLst/>
          </a:prstGeom>
        </p:spPr>
      </p:pic>
      <p:pic>
        <p:nvPicPr>
          <p:cNvPr id="98" name="Picture 97"/>
          <p:cNvPicPr>
            <a:picLocks noChangeAspect="1"/>
          </p:cNvPicPr>
          <p:nvPr/>
        </p:nvPicPr>
        <p:blipFill>
          <a:blip r:embed="rId24"/>
          <a:stretch>
            <a:fillRect/>
          </a:stretch>
        </p:blipFill>
        <p:spPr>
          <a:xfrm>
            <a:off x="2360208" y="6485336"/>
            <a:ext cx="2081695" cy="235233"/>
          </a:xfrm>
          <a:prstGeom prst="rect">
            <a:avLst/>
          </a:prstGeom>
        </p:spPr>
      </p:pic>
      <p:pic>
        <p:nvPicPr>
          <p:cNvPr id="99" name="Picture 98"/>
          <p:cNvPicPr>
            <a:picLocks noChangeAspect="1"/>
          </p:cNvPicPr>
          <p:nvPr/>
        </p:nvPicPr>
        <p:blipFill>
          <a:blip r:embed="rId25"/>
          <a:stretch>
            <a:fillRect/>
          </a:stretch>
        </p:blipFill>
        <p:spPr>
          <a:xfrm>
            <a:off x="10913369" y="4927780"/>
            <a:ext cx="1248305" cy="226615"/>
          </a:xfrm>
          <a:prstGeom prst="rect">
            <a:avLst/>
          </a:prstGeom>
        </p:spPr>
      </p:pic>
      <p:pic>
        <p:nvPicPr>
          <p:cNvPr id="100" name="Picture 99"/>
          <p:cNvPicPr>
            <a:picLocks noChangeAspect="1"/>
          </p:cNvPicPr>
          <p:nvPr/>
        </p:nvPicPr>
        <p:blipFill>
          <a:blip r:embed="rId26"/>
          <a:stretch>
            <a:fillRect/>
          </a:stretch>
        </p:blipFill>
        <p:spPr>
          <a:xfrm>
            <a:off x="7503023" y="3990369"/>
            <a:ext cx="961688" cy="337873"/>
          </a:xfrm>
          <a:prstGeom prst="rect">
            <a:avLst/>
          </a:prstGeom>
        </p:spPr>
      </p:pic>
      <p:pic>
        <p:nvPicPr>
          <p:cNvPr id="101" name="Picture 100"/>
          <p:cNvPicPr>
            <a:picLocks noChangeAspect="1"/>
          </p:cNvPicPr>
          <p:nvPr/>
        </p:nvPicPr>
        <p:blipFill>
          <a:blip r:embed="rId27"/>
          <a:stretch>
            <a:fillRect/>
          </a:stretch>
        </p:blipFill>
        <p:spPr>
          <a:xfrm>
            <a:off x="9460964" y="1938065"/>
            <a:ext cx="932470" cy="604739"/>
          </a:xfrm>
          <a:prstGeom prst="rect">
            <a:avLst/>
          </a:prstGeom>
        </p:spPr>
      </p:pic>
      <p:pic>
        <p:nvPicPr>
          <p:cNvPr id="102" name="Picture 101"/>
          <p:cNvPicPr>
            <a:picLocks noChangeAspect="1"/>
          </p:cNvPicPr>
          <p:nvPr/>
        </p:nvPicPr>
        <p:blipFill>
          <a:blip r:embed="rId28"/>
          <a:stretch>
            <a:fillRect/>
          </a:stretch>
        </p:blipFill>
        <p:spPr>
          <a:xfrm>
            <a:off x="10188050" y="1204323"/>
            <a:ext cx="737891" cy="427937"/>
          </a:xfrm>
          <a:prstGeom prst="rect">
            <a:avLst/>
          </a:prstGeom>
        </p:spPr>
      </p:pic>
      <p:pic>
        <p:nvPicPr>
          <p:cNvPr id="103" name="Picture 2" descr="Machine generated alternative text:&#10;PENDRICA "/>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38438" y="6433865"/>
            <a:ext cx="1061796" cy="37078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30"/>
          <a:stretch>
            <a:fillRect/>
          </a:stretch>
        </p:blipFill>
        <p:spPr>
          <a:xfrm>
            <a:off x="4407840" y="4299310"/>
            <a:ext cx="918858" cy="306286"/>
          </a:xfrm>
          <a:prstGeom prst="rect">
            <a:avLst/>
          </a:prstGeom>
        </p:spPr>
      </p:pic>
      <p:pic>
        <p:nvPicPr>
          <p:cNvPr id="105" name="Picture 104"/>
          <p:cNvPicPr>
            <a:picLocks noChangeAspect="1"/>
          </p:cNvPicPr>
          <p:nvPr/>
        </p:nvPicPr>
        <p:blipFill>
          <a:blip r:embed="rId31"/>
          <a:stretch>
            <a:fillRect/>
          </a:stretch>
        </p:blipFill>
        <p:spPr>
          <a:xfrm>
            <a:off x="221600" y="6309872"/>
            <a:ext cx="1689810" cy="554257"/>
          </a:xfrm>
          <a:prstGeom prst="rect">
            <a:avLst/>
          </a:prstGeom>
        </p:spPr>
      </p:pic>
      <p:pic>
        <p:nvPicPr>
          <p:cNvPr id="106" name="Picture 105"/>
          <p:cNvPicPr>
            <a:picLocks noChangeAspect="1"/>
          </p:cNvPicPr>
          <p:nvPr/>
        </p:nvPicPr>
        <p:blipFill>
          <a:blip r:embed="rId32"/>
          <a:stretch>
            <a:fillRect/>
          </a:stretch>
        </p:blipFill>
        <p:spPr>
          <a:xfrm>
            <a:off x="2860577" y="5158142"/>
            <a:ext cx="977326" cy="565821"/>
          </a:xfrm>
          <a:prstGeom prst="rect">
            <a:avLst/>
          </a:prstGeom>
        </p:spPr>
      </p:pic>
      <p:pic>
        <p:nvPicPr>
          <p:cNvPr id="107" name="Picture 106"/>
          <p:cNvPicPr>
            <a:picLocks noChangeAspect="1"/>
          </p:cNvPicPr>
          <p:nvPr/>
        </p:nvPicPr>
        <p:blipFill>
          <a:blip r:embed="rId33"/>
          <a:stretch>
            <a:fillRect/>
          </a:stretch>
        </p:blipFill>
        <p:spPr>
          <a:xfrm>
            <a:off x="10987118" y="6491075"/>
            <a:ext cx="1077764" cy="280219"/>
          </a:xfrm>
          <a:prstGeom prst="rect">
            <a:avLst/>
          </a:prstGeom>
        </p:spPr>
      </p:pic>
      <p:pic>
        <p:nvPicPr>
          <p:cNvPr id="108" name="Picture 107"/>
          <p:cNvPicPr>
            <a:picLocks noChangeAspect="1"/>
          </p:cNvPicPr>
          <p:nvPr/>
        </p:nvPicPr>
        <p:blipFill>
          <a:blip r:embed="rId34"/>
          <a:stretch>
            <a:fillRect/>
          </a:stretch>
        </p:blipFill>
        <p:spPr>
          <a:xfrm>
            <a:off x="4778187" y="5502757"/>
            <a:ext cx="963056" cy="190639"/>
          </a:xfrm>
          <a:prstGeom prst="rect">
            <a:avLst/>
          </a:prstGeom>
        </p:spPr>
      </p:pic>
      <p:pic>
        <p:nvPicPr>
          <p:cNvPr id="109" name="Picture 108"/>
          <p:cNvPicPr>
            <a:picLocks noChangeAspect="1"/>
          </p:cNvPicPr>
          <p:nvPr/>
        </p:nvPicPr>
        <p:blipFill>
          <a:blip r:embed="rId35"/>
          <a:stretch>
            <a:fillRect/>
          </a:stretch>
        </p:blipFill>
        <p:spPr>
          <a:xfrm>
            <a:off x="2892056" y="1689912"/>
            <a:ext cx="702292" cy="411402"/>
          </a:xfrm>
          <a:prstGeom prst="rect">
            <a:avLst/>
          </a:prstGeom>
        </p:spPr>
      </p:pic>
      <p:pic>
        <p:nvPicPr>
          <p:cNvPr id="110" name="Picture 109"/>
          <p:cNvPicPr>
            <a:picLocks noChangeAspect="1"/>
          </p:cNvPicPr>
          <p:nvPr/>
        </p:nvPicPr>
        <p:blipFill>
          <a:blip r:embed="rId36"/>
          <a:stretch>
            <a:fillRect/>
          </a:stretch>
        </p:blipFill>
        <p:spPr>
          <a:xfrm>
            <a:off x="10966889" y="5484568"/>
            <a:ext cx="1194785" cy="358435"/>
          </a:xfrm>
          <a:prstGeom prst="rect">
            <a:avLst/>
          </a:prstGeom>
        </p:spPr>
      </p:pic>
      <p:pic>
        <p:nvPicPr>
          <p:cNvPr id="111" name="Picture 110"/>
          <p:cNvPicPr>
            <a:picLocks noChangeAspect="1"/>
          </p:cNvPicPr>
          <p:nvPr/>
        </p:nvPicPr>
        <p:blipFill>
          <a:blip r:embed="rId37"/>
          <a:stretch>
            <a:fillRect/>
          </a:stretch>
        </p:blipFill>
        <p:spPr>
          <a:xfrm>
            <a:off x="11170298" y="4307496"/>
            <a:ext cx="854669" cy="283577"/>
          </a:xfrm>
          <a:prstGeom prst="rect">
            <a:avLst/>
          </a:prstGeom>
        </p:spPr>
      </p:pic>
      <p:pic>
        <p:nvPicPr>
          <p:cNvPr id="113" name="Picture 112"/>
          <p:cNvPicPr>
            <a:picLocks noChangeAspect="1"/>
          </p:cNvPicPr>
          <p:nvPr/>
        </p:nvPicPr>
        <p:blipFill>
          <a:blip r:embed="rId38"/>
          <a:stretch>
            <a:fillRect/>
          </a:stretch>
        </p:blipFill>
        <p:spPr>
          <a:xfrm>
            <a:off x="8906581" y="4037875"/>
            <a:ext cx="1281469" cy="389566"/>
          </a:xfrm>
          <a:prstGeom prst="rect">
            <a:avLst/>
          </a:prstGeom>
        </p:spPr>
      </p:pic>
      <p:pic>
        <p:nvPicPr>
          <p:cNvPr id="114" name="Picture 113"/>
          <p:cNvPicPr>
            <a:picLocks noChangeAspect="1"/>
          </p:cNvPicPr>
          <p:nvPr/>
        </p:nvPicPr>
        <p:blipFill>
          <a:blip r:embed="rId39"/>
          <a:stretch>
            <a:fillRect/>
          </a:stretch>
        </p:blipFill>
        <p:spPr>
          <a:xfrm>
            <a:off x="4479208" y="4997314"/>
            <a:ext cx="1232135" cy="284339"/>
          </a:xfrm>
          <a:prstGeom prst="rect">
            <a:avLst/>
          </a:prstGeom>
        </p:spPr>
      </p:pic>
      <p:pic>
        <p:nvPicPr>
          <p:cNvPr id="115" name="Picture 114"/>
          <p:cNvPicPr>
            <a:picLocks noChangeAspect="1"/>
          </p:cNvPicPr>
          <p:nvPr/>
        </p:nvPicPr>
        <p:blipFill>
          <a:blip r:embed="rId40"/>
          <a:stretch>
            <a:fillRect/>
          </a:stretch>
        </p:blipFill>
        <p:spPr>
          <a:xfrm>
            <a:off x="9194807" y="2832720"/>
            <a:ext cx="1113772" cy="467186"/>
          </a:xfrm>
          <a:prstGeom prst="rect">
            <a:avLst/>
          </a:prstGeom>
        </p:spPr>
      </p:pic>
      <p:pic>
        <p:nvPicPr>
          <p:cNvPr id="116" name="Picture 115"/>
          <p:cNvPicPr>
            <a:picLocks noChangeAspect="1"/>
          </p:cNvPicPr>
          <p:nvPr/>
        </p:nvPicPr>
        <p:blipFill>
          <a:blip r:embed="rId41"/>
          <a:stretch>
            <a:fillRect/>
          </a:stretch>
        </p:blipFill>
        <p:spPr>
          <a:xfrm>
            <a:off x="5980971" y="5074043"/>
            <a:ext cx="967201" cy="663669"/>
          </a:xfrm>
          <a:prstGeom prst="rect">
            <a:avLst/>
          </a:prstGeom>
        </p:spPr>
      </p:pic>
      <p:pic>
        <p:nvPicPr>
          <p:cNvPr id="1054" name="Picture 1053"/>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9497217" y="453788"/>
            <a:ext cx="819405" cy="380782"/>
          </a:xfrm>
          <a:prstGeom prst="rect">
            <a:avLst/>
          </a:prstGeom>
        </p:spPr>
      </p:pic>
      <p:pic>
        <p:nvPicPr>
          <p:cNvPr id="64" name="Picture 63"/>
          <p:cNvPicPr>
            <a:picLocks noChangeAspect="1"/>
          </p:cNvPicPr>
          <p:nvPr/>
        </p:nvPicPr>
        <p:blipFill>
          <a:blip r:embed="rId43"/>
          <a:stretch>
            <a:fillRect/>
          </a:stretch>
        </p:blipFill>
        <p:spPr>
          <a:xfrm>
            <a:off x="6109314" y="6540150"/>
            <a:ext cx="1572848" cy="164399"/>
          </a:xfrm>
          <a:prstGeom prst="rect">
            <a:avLst/>
          </a:prstGeom>
        </p:spPr>
      </p:pic>
      <p:pic>
        <p:nvPicPr>
          <p:cNvPr id="65" name="Picture 64"/>
          <p:cNvPicPr>
            <a:picLocks noChangeAspect="1"/>
          </p:cNvPicPr>
          <p:nvPr/>
        </p:nvPicPr>
        <p:blipFill>
          <a:blip r:embed="rId44"/>
          <a:stretch>
            <a:fillRect/>
          </a:stretch>
        </p:blipFill>
        <p:spPr>
          <a:xfrm>
            <a:off x="7429873" y="5106918"/>
            <a:ext cx="1107987" cy="513322"/>
          </a:xfrm>
          <a:prstGeom prst="rect">
            <a:avLst/>
          </a:prstGeom>
        </p:spPr>
      </p:pic>
      <p:pic>
        <p:nvPicPr>
          <p:cNvPr id="66" name="Picture 65"/>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954978" y="6450109"/>
            <a:ext cx="1247867" cy="312099"/>
          </a:xfrm>
          <a:prstGeom prst="rect">
            <a:avLst/>
          </a:prstGeom>
        </p:spPr>
      </p:pic>
      <p:pic>
        <p:nvPicPr>
          <p:cNvPr id="67" name="Picture 66"/>
          <p:cNvPicPr>
            <a:picLocks noChangeAspect="1"/>
          </p:cNvPicPr>
          <p:nvPr/>
        </p:nvPicPr>
        <p:blipFill>
          <a:blip r:embed="rId46"/>
          <a:stretch>
            <a:fillRect/>
          </a:stretch>
        </p:blipFill>
        <p:spPr>
          <a:xfrm>
            <a:off x="7251848" y="5916601"/>
            <a:ext cx="860626" cy="300700"/>
          </a:xfrm>
          <a:prstGeom prst="rect">
            <a:avLst/>
          </a:prstGeom>
        </p:spPr>
      </p:pic>
      <p:pic>
        <p:nvPicPr>
          <p:cNvPr id="55" name="Picture 54"/>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5546542" y="3043881"/>
            <a:ext cx="1240340" cy="1240340"/>
          </a:xfrm>
          <a:prstGeom prst="rect">
            <a:avLst/>
          </a:prstGeom>
        </p:spPr>
      </p:pic>
      <p:pic>
        <p:nvPicPr>
          <p:cNvPr id="57" name="Picture 56"/>
          <p:cNvPicPr>
            <a:picLocks noChangeAspect="1"/>
          </p:cNvPicPr>
          <p:nvPr/>
        </p:nvPicPr>
        <p:blipFill>
          <a:blip r:embed="rId48"/>
          <a:stretch>
            <a:fillRect/>
          </a:stretch>
        </p:blipFill>
        <p:spPr>
          <a:xfrm>
            <a:off x="151772" y="1433225"/>
            <a:ext cx="1973562" cy="448745"/>
          </a:xfrm>
          <a:prstGeom prst="rect">
            <a:avLst/>
          </a:prstGeom>
        </p:spPr>
      </p:pic>
      <p:pic>
        <p:nvPicPr>
          <p:cNvPr id="58" name="Picture 57"/>
          <p:cNvPicPr>
            <a:picLocks noChangeAspect="1"/>
          </p:cNvPicPr>
          <p:nvPr/>
        </p:nvPicPr>
        <p:blipFill>
          <a:blip r:embed="rId49"/>
          <a:stretch>
            <a:fillRect/>
          </a:stretch>
        </p:blipFill>
        <p:spPr>
          <a:xfrm>
            <a:off x="1684339" y="2096792"/>
            <a:ext cx="989596" cy="511909"/>
          </a:xfrm>
          <a:prstGeom prst="rect">
            <a:avLst/>
          </a:prstGeom>
        </p:spPr>
      </p:pic>
      <p:pic>
        <p:nvPicPr>
          <p:cNvPr id="59" name="Picture 58"/>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86293" y="3095739"/>
            <a:ext cx="1561251" cy="341278"/>
          </a:xfrm>
          <a:prstGeom prst="rect">
            <a:avLst/>
          </a:prstGeom>
        </p:spPr>
      </p:pic>
      <p:pic>
        <p:nvPicPr>
          <p:cNvPr id="60" name="Picture 59"/>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4674251" y="5764207"/>
            <a:ext cx="1037092" cy="1037092"/>
          </a:xfrm>
          <a:prstGeom prst="rect">
            <a:avLst/>
          </a:prstGeom>
        </p:spPr>
      </p:pic>
      <p:pic>
        <p:nvPicPr>
          <p:cNvPr id="61" name="Picture 60"/>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076590" y="4461759"/>
            <a:ext cx="1705650" cy="612284"/>
          </a:xfrm>
          <a:prstGeom prst="rect">
            <a:avLst/>
          </a:prstGeom>
        </p:spPr>
      </p:pic>
      <p:pic>
        <p:nvPicPr>
          <p:cNvPr id="62" name="Picture 61"/>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71446" y="4650458"/>
            <a:ext cx="2074044" cy="577907"/>
          </a:xfrm>
          <a:prstGeom prst="rect">
            <a:avLst/>
          </a:prstGeom>
        </p:spPr>
      </p:pic>
      <p:pic>
        <p:nvPicPr>
          <p:cNvPr id="63" name="Picture 62"/>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1607507" y="125781"/>
            <a:ext cx="637346" cy="807645"/>
          </a:xfrm>
          <a:prstGeom prst="rect">
            <a:avLst/>
          </a:prstGeom>
        </p:spPr>
      </p:pic>
      <p:pic>
        <p:nvPicPr>
          <p:cNvPr id="69" name="Picture 6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606168" y="6052555"/>
            <a:ext cx="1723125" cy="241238"/>
          </a:xfrm>
          <a:prstGeom prst="rect">
            <a:avLst/>
          </a:prstGeom>
        </p:spPr>
      </p:pic>
      <p:pic>
        <p:nvPicPr>
          <p:cNvPr id="70" name="Picture 69"/>
          <p:cNvPicPr>
            <a:picLocks noChangeAspect="1"/>
          </p:cNvPicPr>
          <p:nvPr/>
        </p:nvPicPr>
        <p:blipFill>
          <a:blip r:embed="rId56"/>
          <a:stretch>
            <a:fillRect/>
          </a:stretch>
        </p:blipFill>
        <p:spPr>
          <a:xfrm>
            <a:off x="4147881" y="682607"/>
            <a:ext cx="1637957" cy="744056"/>
          </a:xfrm>
          <a:prstGeom prst="rect">
            <a:avLst/>
          </a:prstGeom>
        </p:spPr>
      </p:pic>
      <p:pic>
        <p:nvPicPr>
          <p:cNvPr id="71" name="Picture 70"/>
          <p:cNvPicPr>
            <a:picLocks noChangeAspect="1"/>
          </p:cNvPicPr>
          <p:nvPr/>
        </p:nvPicPr>
        <p:blipFill>
          <a:blip r:embed="rId57"/>
          <a:stretch>
            <a:fillRect/>
          </a:stretch>
        </p:blipFill>
        <p:spPr>
          <a:xfrm>
            <a:off x="10900787" y="2459728"/>
            <a:ext cx="1310689" cy="372529"/>
          </a:xfrm>
          <a:prstGeom prst="rect">
            <a:avLst/>
          </a:prstGeom>
        </p:spPr>
      </p:pic>
      <p:pic>
        <p:nvPicPr>
          <p:cNvPr id="72" name="Picture 71"/>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952137" y="651462"/>
            <a:ext cx="1338378" cy="789643"/>
          </a:xfrm>
          <a:prstGeom prst="rect">
            <a:avLst/>
          </a:prstGeom>
        </p:spPr>
      </p:pic>
      <p:pic>
        <p:nvPicPr>
          <p:cNvPr id="73" name="Picture 7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7632700" y="2641626"/>
            <a:ext cx="854745" cy="346706"/>
          </a:xfrm>
          <a:prstGeom prst="rect">
            <a:avLst/>
          </a:prstGeom>
        </p:spPr>
      </p:pic>
      <p:pic>
        <p:nvPicPr>
          <p:cNvPr id="74" name="Picture 73"/>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2628489" y="5811223"/>
            <a:ext cx="1771533" cy="394799"/>
          </a:xfrm>
          <a:prstGeom prst="rect">
            <a:avLst/>
          </a:prstGeom>
        </p:spPr>
      </p:pic>
      <p:pic>
        <p:nvPicPr>
          <p:cNvPr id="75" name="Picture 74"/>
          <p:cNvPicPr>
            <a:picLocks noChangeAspect="1"/>
          </p:cNvPicPr>
          <p:nvPr/>
        </p:nvPicPr>
        <p:blipFill rotWithShape="1">
          <a:blip r:embed="rId61" cstate="print">
            <a:extLst>
              <a:ext uri="{BEBA8EAE-BF5A-486C-A8C5-ECC9F3942E4B}">
                <a14:imgProps xmlns:a14="http://schemas.microsoft.com/office/drawing/2010/main">
                  <a14:imgLayer r:embed="rId62">
                    <a14:imgEffect>
                      <a14:sharpenSoften amount="50000"/>
                    </a14:imgEffect>
                  </a14:imgLayer>
                </a14:imgProps>
              </a:ext>
              <a:ext uri="{28A0092B-C50C-407E-A947-70E740481C1C}">
                <a14:useLocalDpi xmlns:a14="http://schemas.microsoft.com/office/drawing/2010/main" val="0"/>
              </a:ext>
            </a:extLst>
          </a:blip>
          <a:srcRect l="17317" t="16011" r="17318" b="22546"/>
          <a:stretch/>
        </p:blipFill>
        <p:spPr>
          <a:xfrm>
            <a:off x="10515155" y="98149"/>
            <a:ext cx="933194" cy="877202"/>
          </a:xfrm>
          <a:prstGeom prst="rect">
            <a:avLst/>
          </a:prstGeom>
        </p:spPr>
      </p:pic>
      <p:pic>
        <p:nvPicPr>
          <p:cNvPr id="76" name="Picture 75"/>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5927878" y="5995472"/>
            <a:ext cx="1024149" cy="256562"/>
          </a:xfrm>
          <a:prstGeom prst="rect">
            <a:avLst/>
          </a:prstGeom>
        </p:spPr>
      </p:pic>
      <p:pic>
        <p:nvPicPr>
          <p:cNvPr id="77" name="Picture 76"/>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1031178" y="1151647"/>
            <a:ext cx="1012687" cy="484971"/>
          </a:xfrm>
          <a:prstGeom prst="rect">
            <a:avLst/>
          </a:prstGeom>
        </p:spPr>
      </p:pic>
      <p:pic>
        <p:nvPicPr>
          <p:cNvPr id="78" name="Picture 77"/>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5552618" y="4272287"/>
            <a:ext cx="1523972" cy="666618"/>
          </a:xfrm>
          <a:prstGeom prst="rect">
            <a:avLst/>
          </a:prstGeom>
        </p:spPr>
      </p:pic>
      <p:pic>
        <p:nvPicPr>
          <p:cNvPr id="79" name="Picture 78"/>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7682161" y="2238769"/>
            <a:ext cx="1174644" cy="266021"/>
          </a:xfrm>
          <a:prstGeom prst="rect">
            <a:avLst/>
          </a:prstGeom>
        </p:spPr>
      </p:pic>
      <p:pic>
        <p:nvPicPr>
          <p:cNvPr id="80" name="Picture 79"/>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456814" y="423758"/>
            <a:ext cx="1669188" cy="456619"/>
          </a:xfrm>
          <a:prstGeom prst="rect">
            <a:avLst/>
          </a:prstGeom>
        </p:spPr>
      </p:pic>
      <p:pic>
        <p:nvPicPr>
          <p:cNvPr id="81" name="Picture 80"/>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8357311" y="5804947"/>
            <a:ext cx="574743" cy="494780"/>
          </a:xfrm>
          <a:prstGeom prst="rect">
            <a:avLst/>
          </a:prstGeom>
        </p:spPr>
      </p:pic>
      <p:pic>
        <p:nvPicPr>
          <p:cNvPr id="82" name="Picture 8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194807" y="3441815"/>
            <a:ext cx="1412219" cy="496359"/>
          </a:xfrm>
          <a:prstGeom prst="rect">
            <a:avLst/>
          </a:prstGeom>
        </p:spPr>
      </p:pic>
      <p:pic>
        <p:nvPicPr>
          <p:cNvPr id="83" name="Picture 82"/>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8906582" y="5333359"/>
            <a:ext cx="1586043" cy="125572"/>
          </a:xfrm>
          <a:prstGeom prst="rect">
            <a:avLst/>
          </a:prstGeom>
        </p:spPr>
      </p:pic>
      <p:pic>
        <p:nvPicPr>
          <p:cNvPr id="84" name="Picture 8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0717635" y="3054322"/>
            <a:ext cx="1500190" cy="408401"/>
          </a:xfrm>
          <a:prstGeom prst="rect">
            <a:avLst/>
          </a:prstGeom>
        </p:spPr>
      </p:pic>
      <p:pic>
        <p:nvPicPr>
          <p:cNvPr id="3" name="Picture 2"/>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298301" y="837501"/>
            <a:ext cx="1757640" cy="478476"/>
          </a:xfrm>
          <a:prstGeom prst="rect">
            <a:avLst/>
          </a:prstGeom>
        </p:spPr>
      </p:pic>
      <p:pic>
        <p:nvPicPr>
          <p:cNvPr id="85" name="Picture 84"/>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170144" y="3670443"/>
            <a:ext cx="927289" cy="680012"/>
          </a:xfrm>
          <a:prstGeom prst="rect">
            <a:avLst/>
          </a:prstGeom>
        </p:spPr>
      </p:pic>
      <p:pic>
        <p:nvPicPr>
          <p:cNvPr id="87" name="Picture 86"/>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7087810" y="3237278"/>
            <a:ext cx="1467485" cy="464076"/>
          </a:xfrm>
          <a:prstGeom prst="rect">
            <a:avLst/>
          </a:prstGeom>
        </p:spPr>
      </p:pic>
      <p:pic>
        <p:nvPicPr>
          <p:cNvPr id="88" name="Picture 87"/>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9096417" y="5583291"/>
            <a:ext cx="1418738" cy="709970"/>
          </a:xfrm>
          <a:prstGeom prst="rect">
            <a:avLst/>
          </a:prstGeom>
        </p:spPr>
      </p:pic>
      <p:pic>
        <p:nvPicPr>
          <p:cNvPr id="89" name="Picture 88"/>
          <p:cNvPicPr>
            <a:picLocks noChangeAspect="1"/>
          </p:cNvPicPr>
          <p:nvPr/>
        </p:nvPicPr>
        <p:blipFill rotWithShape="1">
          <a:blip r:embed="rId76"/>
          <a:srcRect b="9135"/>
          <a:stretch/>
        </p:blipFill>
        <p:spPr>
          <a:xfrm>
            <a:off x="396339" y="664102"/>
            <a:ext cx="1453874" cy="660533"/>
          </a:xfrm>
          <a:prstGeom prst="rect">
            <a:avLst/>
          </a:prstGeom>
        </p:spPr>
      </p:pic>
    </p:spTree>
    <p:extLst>
      <p:ext uri="{BB962C8B-B14F-4D97-AF65-F5344CB8AC3E}">
        <p14:creationId xmlns:p14="http://schemas.microsoft.com/office/powerpoint/2010/main" val="23092712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3"/>
          <a:stretch>
            <a:fillRect/>
          </a:stretch>
        </p:blipFill>
        <p:spPr>
          <a:xfrm>
            <a:off x="6179472" y="2817495"/>
            <a:ext cx="2784151" cy="1566085"/>
          </a:xfrm>
          <a:prstGeom prst="rect">
            <a:avLst/>
          </a:prstGeom>
        </p:spPr>
      </p:pic>
      <p:pic>
        <p:nvPicPr>
          <p:cNvPr id="1026" name="Picture 2" descr="Machine generated alternative text:&#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10" y="623584"/>
            <a:ext cx="2406145" cy="119580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a:blip r:embed="rId5"/>
          <a:stretch>
            <a:fillRect/>
          </a:stretch>
        </p:blipFill>
        <p:spPr>
          <a:xfrm>
            <a:off x="6625309" y="2116503"/>
            <a:ext cx="2193516" cy="737201"/>
          </a:xfrm>
          <a:prstGeom prst="rect">
            <a:avLst/>
          </a:prstGeom>
        </p:spPr>
      </p:pic>
      <p:pic>
        <p:nvPicPr>
          <p:cNvPr id="59" name="Picture 58"/>
          <p:cNvPicPr>
            <a:picLocks noChangeAspect="1"/>
          </p:cNvPicPr>
          <p:nvPr/>
        </p:nvPicPr>
        <p:blipFill>
          <a:blip r:embed="rId6"/>
          <a:stretch>
            <a:fillRect/>
          </a:stretch>
        </p:blipFill>
        <p:spPr>
          <a:xfrm>
            <a:off x="3076938" y="977777"/>
            <a:ext cx="2547955" cy="767876"/>
          </a:xfrm>
          <a:prstGeom prst="rect">
            <a:avLst/>
          </a:prstGeom>
        </p:spPr>
      </p:pic>
      <p:pic>
        <p:nvPicPr>
          <p:cNvPr id="61" name="Picture 60"/>
          <p:cNvPicPr>
            <a:picLocks noChangeAspect="1"/>
          </p:cNvPicPr>
          <p:nvPr/>
        </p:nvPicPr>
        <p:blipFill>
          <a:blip r:embed="rId7"/>
          <a:stretch>
            <a:fillRect/>
          </a:stretch>
        </p:blipFill>
        <p:spPr>
          <a:xfrm>
            <a:off x="9369473" y="2383028"/>
            <a:ext cx="2280459" cy="1598339"/>
          </a:xfrm>
          <a:prstGeom prst="rect">
            <a:avLst/>
          </a:prstGeom>
        </p:spPr>
      </p:pic>
      <p:pic>
        <p:nvPicPr>
          <p:cNvPr id="63" name="Picture 62"/>
          <p:cNvPicPr>
            <a:picLocks noChangeAspect="1"/>
          </p:cNvPicPr>
          <p:nvPr/>
        </p:nvPicPr>
        <p:blipFill>
          <a:blip r:embed="rId8"/>
          <a:stretch>
            <a:fillRect/>
          </a:stretch>
        </p:blipFill>
        <p:spPr>
          <a:xfrm>
            <a:off x="469871" y="2295339"/>
            <a:ext cx="1966512" cy="868022"/>
          </a:xfrm>
          <a:prstGeom prst="rect">
            <a:avLst/>
          </a:prstGeom>
        </p:spPr>
      </p:pic>
      <p:pic>
        <p:nvPicPr>
          <p:cNvPr id="1024" name="Picture 1023"/>
          <p:cNvPicPr>
            <a:picLocks noChangeAspect="1"/>
          </p:cNvPicPr>
          <p:nvPr/>
        </p:nvPicPr>
        <p:blipFill>
          <a:blip r:embed="rId9"/>
          <a:stretch>
            <a:fillRect/>
          </a:stretch>
        </p:blipFill>
        <p:spPr>
          <a:xfrm>
            <a:off x="7014321" y="4271024"/>
            <a:ext cx="1698760" cy="749985"/>
          </a:xfrm>
          <a:prstGeom prst="rect">
            <a:avLst/>
          </a:prstGeom>
        </p:spPr>
      </p:pic>
      <p:pic>
        <p:nvPicPr>
          <p:cNvPr id="1025" name="Picture 1024"/>
          <p:cNvPicPr>
            <a:picLocks noChangeAspect="1"/>
          </p:cNvPicPr>
          <p:nvPr/>
        </p:nvPicPr>
        <p:blipFill>
          <a:blip r:embed="rId10"/>
          <a:stretch>
            <a:fillRect/>
          </a:stretch>
        </p:blipFill>
        <p:spPr>
          <a:xfrm>
            <a:off x="532180" y="3458385"/>
            <a:ext cx="1725406" cy="990368"/>
          </a:xfrm>
          <a:prstGeom prst="rect">
            <a:avLst/>
          </a:prstGeom>
        </p:spPr>
      </p:pic>
      <p:pic>
        <p:nvPicPr>
          <p:cNvPr id="1029" name="Picture 1028"/>
          <p:cNvPicPr>
            <a:picLocks noChangeAspect="1"/>
          </p:cNvPicPr>
          <p:nvPr/>
        </p:nvPicPr>
        <p:blipFill>
          <a:blip r:embed="rId11"/>
          <a:stretch>
            <a:fillRect/>
          </a:stretch>
        </p:blipFill>
        <p:spPr>
          <a:xfrm>
            <a:off x="3373682" y="3387600"/>
            <a:ext cx="2397873" cy="905198"/>
          </a:xfrm>
          <a:prstGeom prst="rect">
            <a:avLst/>
          </a:prstGeom>
        </p:spPr>
      </p:pic>
      <p:pic>
        <p:nvPicPr>
          <p:cNvPr id="1030" name="Picture 1029"/>
          <p:cNvPicPr>
            <a:picLocks noChangeAspect="1"/>
          </p:cNvPicPr>
          <p:nvPr/>
        </p:nvPicPr>
        <p:blipFill>
          <a:blip r:embed="rId12"/>
          <a:stretch>
            <a:fillRect/>
          </a:stretch>
        </p:blipFill>
        <p:spPr>
          <a:xfrm>
            <a:off x="463915" y="6144599"/>
            <a:ext cx="2185140" cy="375160"/>
          </a:xfrm>
          <a:prstGeom prst="rect">
            <a:avLst/>
          </a:prstGeom>
        </p:spPr>
      </p:pic>
      <p:pic>
        <p:nvPicPr>
          <p:cNvPr id="68" name="Picture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52776" y="878685"/>
            <a:ext cx="3037543" cy="752969"/>
          </a:xfrm>
          <a:prstGeom prst="rect">
            <a:avLst/>
          </a:prstGeom>
        </p:spPr>
      </p:pic>
      <p:pic>
        <p:nvPicPr>
          <p:cNvPr id="69" name="Picture 68"/>
          <p:cNvPicPr>
            <a:picLocks noChangeAspect="1"/>
          </p:cNvPicPr>
          <p:nvPr/>
        </p:nvPicPr>
        <p:blipFill>
          <a:blip r:embed="rId14"/>
          <a:stretch>
            <a:fillRect/>
          </a:stretch>
        </p:blipFill>
        <p:spPr>
          <a:xfrm>
            <a:off x="9653671" y="5667967"/>
            <a:ext cx="2347248" cy="602220"/>
          </a:xfrm>
          <a:prstGeom prst="rect">
            <a:avLst/>
          </a:prstGeom>
        </p:spPr>
      </p:pic>
      <p:graphicFrame>
        <p:nvGraphicFramePr>
          <p:cNvPr id="20" name="Object 19"/>
          <p:cNvGraphicFramePr>
            <a:graphicFrameLocks noChangeAspect="1"/>
          </p:cNvGraphicFramePr>
          <p:nvPr>
            <p:extLst/>
          </p:nvPr>
        </p:nvGraphicFramePr>
        <p:xfrm>
          <a:off x="9517403" y="214432"/>
          <a:ext cx="2452589" cy="2452589"/>
        </p:xfrm>
        <a:graphic>
          <a:graphicData uri="http://schemas.openxmlformats.org/presentationml/2006/ole">
            <mc:AlternateContent xmlns:mc="http://schemas.openxmlformats.org/markup-compatibility/2006">
              <mc:Choice xmlns:v="urn:schemas-microsoft-com:vml" Requires="v">
                <p:oleObj spid="_x0000_s1029" name="Image" r:id="rId15" imgW="6768000" imgH="6768000" progId="Photoshop.Image.12">
                  <p:embed/>
                </p:oleObj>
              </mc:Choice>
              <mc:Fallback>
                <p:oleObj name="Image" r:id="rId15" imgW="6768000" imgH="6768000" progId="Photoshop.Image.12">
                  <p:embed/>
                  <p:pic>
                    <p:nvPicPr>
                      <p:cNvPr id="20" name="Object 19"/>
                      <p:cNvPicPr/>
                      <p:nvPr/>
                    </p:nvPicPr>
                    <p:blipFill>
                      <a:blip r:embed="rId16"/>
                      <a:stretch>
                        <a:fillRect/>
                      </a:stretch>
                    </p:blipFill>
                    <p:spPr>
                      <a:xfrm>
                        <a:off x="9517403" y="214432"/>
                        <a:ext cx="2452589" cy="2452589"/>
                      </a:xfrm>
                      <a:prstGeom prst="rect">
                        <a:avLst/>
                      </a:prstGeom>
                    </p:spPr>
                  </p:pic>
                </p:oleObj>
              </mc:Fallback>
            </mc:AlternateContent>
          </a:graphicData>
        </a:graphic>
      </p:graphicFrame>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0935" y="4651913"/>
            <a:ext cx="2153727" cy="1041864"/>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23874" y="2150229"/>
            <a:ext cx="2677006" cy="847455"/>
          </a:xfrm>
          <a:prstGeom prst="rect">
            <a:avLst/>
          </a:prstGeom>
        </p:spPr>
      </p:pic>
      <p:pic>
        <p:nvPicPr>
          <p:cNvPr id="23" name="Picture 103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919706" y="4067421"/>
            <a:ext cx="1815179" cy="86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00180" y="4929325"/>
            <a:ext cx="3178624" cy="1590434"/>
          </a:xfrm>
          <a:prstGeom prst="rect">
            <a:avLst/>
          </a:prstGeom>
        </p:spPr>
      </p:pic>
      <p:pic>
        <p:nvPicPr>
          <p:cNvPr id="6" name="Picture 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35297" y="5489777"/>
            <a:ext cx="2239778" cy="946307"/>
          </a:xfrm>
          <a:prstGeom prst="rect">
            <a:avLst/>
          </a:prstGeom>
        </p:spPr>
      </p:pic>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69858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5158" y="442856"/>
            <a:ext cx="2581279" cy="1146750"/>
          </a:xfrm>
          <a:prstGeom prst="rect">
            <a:avLst/>
          </a:prstGeom>
        </p:spPr>
      </p:pic>
      <p:sp>
        <p:nvSpPr>
          <p:cNvPr id="5" name="Text Placeholder 3"/>
          <p:cNvSpPr txBox="1">
            <a:spLocks/>
          </p:cNvSpPr>
          <p:nvPr/>
        </p:nvSpPr>
        <p:spPr>
          <a:xfrm>
            <a:off x="520146" y="3421062"/>
            <a:ext cx="11914240" cy="301005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Ben Adams</a:t>
            </a:r>
          </a:p>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CTO</a:t>
            </a:r>
          </a:p>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36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6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Independent games studio specializing in massively multiplayer games</a:t>
            </a:r>
          </a:p>
        </p:txBody>
      </p:sp>
      <p:sp>
        <p:nvSpPr>
          <p:cNvPr id="2" name="TextBox 1"/>
          <p:cNvSpPr txBox="1"/>
          <p:nvPr/>
        </p:nvSpPr>
        <p:spPr>
          <a:xfrm>
            <a:off x="520146" y="1889547"/>
            <a:ext cx="11554356" cy="12095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Age of Ascent &amp; Service Fabric</a:t>
            </a:r>
          </a:p>
        </p:txBody>
      </p:sp>
      <p:pic>
        <p:nvPicPr>
          <p:cNvPr id="6" name="Picture 5"/>
          <p:cNvPicPr>
            <a:picLocks noChangeAspect="1"/>
          </p:cNvPicPr>
          <p:nvPr/>
        </p:nvPicPr>
        <p:blipFill>
          <a:blip r:embed="rId3"/>
          <a:stretch>
            <a:fillRect/>
          </a:stretch>
        </p:blipFill>
        <p:spPr>
          <a:xfrm>
            <a:off x="9266238" y="308428"/>
            <a:ext cx="2808264" cy="1500747"/>
          </a:xfrm>
          <a:prstGeom prst="rect">
            <a:avLst/>
          </a:prstGeom>
        </p:spPr>
      </p:pic>
    </p:spTree>
    <p:extLst>
      <p:ext uri="{BB962C8B-B14F-4D97-AF65-F5344CB8AC3E}">
        <p14:creationId xmlns:p14="http://schemas.microsoft.com/office/powerpoint/2010/main" val="33639823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3062"/>
            <a:ext cx="5486399" cy="1514261"/>
          </a:xfrm>
        </p:spPr>
        <p:txBody>
          <a:bodyPr/>
          <a:lstStyle/>
          <a:p>
            <a:r>
              <a:rPr lang="en-US" sz="4800" dirty="0"/>
              <a:t>Ultra Massively Multiplayer Game</a:t>
            </a:r>
          </a:p>
        </p:txBody>
      </p:sp>
      <p:pic>
        <p:nvPicPr>
          <p:cNvPr id="3" name="Picture Placeholder 2"/>
          <p:cNvPicPr>
            <a:picLocks noGrp="1" noChangeAspect="1"/>
          </p:cNvPicPr>
          <p:nvPr>
            <p:ph type="pic" sz="quarter" idx="10"/>
          </p:nvPr>
        </p:nvPicPr>
        <p:blipFill>
          <a:blip r:embed="rId3"/>
          <a:stretch>
            <a:fillRect/>
          </a:stretch>
        </p:blipFill>
        <p:spPr>
          <a:xfrm>
            <a:off x="6219825" y="24742"/>
            <a:ext cx="6216649" cy="6943103"/>
          </a:xfrm>
        </p:spPr>
      </p:pic>
      <p:sp>
        <p:nvSpPr>
          <p:cNvPr id="4" name="TextBox 3"/>
          <p:cNvSpPr txBox="1"/>
          <p:nvPr/>
        </p:nvSpPr>
        <p:spPr>
          <a:xfrm>
            <a:off x="6219826" y="6655572"/>
            <a:ext cx="6216650" cy="337015"/>
          </a:xfrm>
          <a:prstGeom prst="rect">
            <a:avLst/>
          </a:prstGeom>
          <a:noFill/>
        </p:spPr>
        <p:txBody>
          <a:bodyPr wrap="square" lIns="91440" tIns="91440" rIns="91440" bIns="9144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a:ea typeface="+mn-ea"/>
                <a:cs typeface="+mn-cs"/>
              </a:rPr>
              <a:t>Credit: NASA, ESA, S. Beckwith (</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STScI</a:t>
            </a:r>
            <a:r>
              <a:rPr kumimoji="0" lang="en-GB" sz="1100" b="0" i="0" u="none" strike="noStrike" kern="1200" cap="none" spc="0" normalizeH="0" baseline="0" noProof="0" dirty="0">
                <a:ln>
                  <a:noFill/>
                </a:ln>
                <a:solidFill>
                  <a:srgbClr val="FFFFFF"/>
                </a:solidFill>
                <a:effectLst/>
                <a:uLnTx/>
                <a:uFillTx/>
                <a:latin typeface="Segoe UI"/>
                <a:ea typeface="+mn-ea"/>
                <a:cs typeface="+mn-cs"/>
              </a:rPr>
              <a:t>), and The Hubble Heritage Team (</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STScI</a:t>
            </a:r>
            <a:r>
              <a:rPr kumimoji="0" lang="en-GB" sz="1100" b="0" i="0" u="none" strike="noStrike" kern="1200" cap="none" spc="0" normalizeH="0" baseline="0" noProof="0" dirty="0">
                <a:ln>
                  <a:noFill/>
                </a:ln>
                <a:solidFill>
                  <a:srgbClr val="FFFFFF"/>
                </a:solidFill>
                <a:effectLst/>
                <a:uLnTx/>
                <a:uFillTx/>
                <a:latin typeface="Segoe UI"/>
                <a:ea typeface="+mn-ea"/>
                <a:cs typeface="+mn-cs"/>
              </a:rPr>
              <a:t>/AURA)</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Content Placeholder 2"/>
          <p:cNvSpPr txBox="1">
            <a:spLocks/>
          </p:cNvSpPr>
          <p:nvPr/>
        </p:nvSpPr>
        <p:spPr>
          <a:xfrm>
            <a:off x="263807" y="2125662"/>
            <a:ext cx="5725830" cy="4648199"/>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Driven by human interaction</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 single contiguous universe</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Without artificial boundaries</a:t>
            </a: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8" name="Picture 7"/>
          <p:cNvPicPr>
            <a:picLocks noChangeAspect="1"/>
          </p:cNvPicPr>
          <p:nvPr/>
        </p:nvPicPr>
        <p:blipFill>
          <a:blip r:embed="rId4"/>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12936555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 </a:t>
            </a:r>
            <a:r>
              <a:rPr lang="zh-TW" altLang="en-US" dirty="0"/>
              <a:t>是什麼</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8384" y="2222568"/>
            <a:ext cx="2612672" cy="2821398"/>
          </a:xfrm>
          <a:prstGeom prst="rect">
            <a:avLst/>
          </a:prstGeom>
        </p:spPr>
      </p:pic>
      <p:sp>
        <p:nvSpPr>
          <p:cNvPr id="6" name="Plus 5"/>
          <p:cNvSpPr/>
          <p:nvPr/>
        </p:nvSpPr>
        <p:spPr bwMode="auto">
          <a:xfrm>
            <a:off x="6236040" y="3322399"/>
            <a:ext cx="631450" cy="621736"/>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p:cNvSpPr txBox="1"/>
          <p:nvPr/>
        </p:nvSpPr>
        <p:spPr>
          <a:xfrm>
            <a:off x="3289822" y="1763200"/>
            <a:ext cx="2389796" cy="640416"/>
          </a:xfrm>
          <a:prstGeom prst="rect">
            <a:avLst/>
          </a:prstGeom>
          <a:noFill/>
        </p:spPr>
        <p:txBody>
          <a:bodyPr wrap="square" lIns="186521" tIns="149217" rIns="186521" bIns="149217" rtlCol="0">
            <a:spAutoFit/>
          </a:bodyPr>
          <a:lstStyle/>
          <a:p>
            <a:pPr algn="ctr" defTabSz="932597">
              <a:lnSpc>
                <a:spcPct val="90000"/>
              </a:lnSpc>
              <a:spcAft>
                <a:spcPts val="612"/>
              </a:spcAft>
            </a:pPr>
            <a:r>
              <a:rPr lang="zh-TW" altLang="en-US" sz="2448" dirty="0">
                <a:gradFill>
                  <a:gsLst>
                    <a:gs pos="2917">
                      <a:srgbClr val="505050"/>
                    </a:gs>
                    <a:gs pos="30000">
                      <a:srgbClr val="505050"/>
                    </a:gs>
                  </a:gsLst>
                  <a:lin ang="5400000" scaled="0"/>
                </a:gradFill>
                <a:latin typeface="Segoe UI"/>
              </a:rPr>
              <a:t>程式碼</a:t>
            </a:r>
            <a:endParaRPr lang="en-US" sz="2448" dirty="0">
              <a:gradFill>
                <a:gsLst>
                  <a:gs pos="2917">
                    <a:srgbClr val="505050"/>
                  </a:gs>
                  <a:gs pos="30000">
                    <a:srgbClr val="505050"/>
                  </a:gs>
                </a:gsLst>
                <a:lin ang="5400000" scaled="0"/>
              </a:gradFill>
              <a:latin typeface="Segoe UI"/>
            </a:endParaRPr>
          </a:p>
        </p:txBody>
      </p:sp>
      <p:sp>
        <p:nvSpPr>
          <p:cNvPr id="10" name="TextBox 9"/>
          <p:cNvSpPr txBox="1"/>
          <p:nvPr/>
        </p:nvSpPr>
        <p:spPr>
          <a:xfrm>
            <a:off x="7108849" y="1784319"/>
            <a:ext cx="2389796" cy="640416"/>
          </a:xfrm>
          <a:prstGeom prst="rect">
            <a:avLst/>
          </a:prstGeom>
          <a:noFill/>
        </p:spPr>
        <p:txBody>
          <a:bodyPr wrap="square" lIns="186521" tIns="149217" rIns="186521" bIns="149217" rtlCol="0">
            <a:spAutoFit/>
          </a:bodyPr>
          <a:lstStyle/>
          <a:p>
            <a:pPr algn="ctr" defTabSz="932597">
              <a:lnSpc>
                <a:spcPct val="90000"/>
              </a:lnSpc>
              <a:spcAft>
                <a:spcPts val="612"/>
              </a:spcAft>
            </a:pPr>
            <a:r>
              <a:rPr lang="zh-TW" altLang="en-US" sz="2448" dirty="0">
                <a:gradFill>
                  <a:gsLst>
                    <a:gs pos="2917">
                      <a:srgbClr val="505050"/>
                    </a:gs>
                    <a:gs pos="30000">
                      <a:srgbClr val="505050"/>
                    </a:gs>
                  </a:gsLst>
                  <a:lin ang="5400000" scaled="0"/>
                </a:gradFill>
                <a:latin typeface="Segoe UI"/>
              </a:rPr>
              <a:t>事件與資料</a:t>
            </a:r>
            <a:endParaRPr lang="en-US" sz="2448" dirty="0">
              <a:gradFill>
                <a:gsLst>
                  <a:gs pos="2917">
                    <a:srgbClr val="505050"/>
                  </a:gs>
                  <a:gs pos="30000">
                    <a:srgbClr val="505050"/>
                  </a:gs>
                </a:gsLst>
                <a:lin ang="5400000" scaled="0"/>
              </a:gradFill>
              <a:latin typeface="Segoe UI"/>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273" y="2321792"/>
            <a:ext cx="2690949" cy="2690949"/>
          </a:xfrm>
          <a:prstGeom prst="rect">
            <a:avLst/>
          </a:prstGeom>
        </p:spPr>
      </p:pic>
      <p:pic>
        <p:nvPicPr>
          <p:cNvPr id="12" name="Picture 6"/>
          <p:cNvPicPr>
            <a:picLocks noChangeAspect="1"/>
          </p:cNvPicPr>
          <p:nvPr/>
        </p:nvPicPr>
        <p:blipFill>
          <a:blip r:embed="rId4"/>
          <a:stretch>
            <a:fillRect/>
          </a:stretch>
        </p:blipFill>
        <p:spPr>
          <a:xfrm>
            <a:off x="4801366" y="2280605"/>
            <a:ext cx="2833743" cy="2833743"/>
          </a:xfrm>
          <a:prstGeom prst="rect">
            <a:avLst/>
          </a:prstGeom>
        </p:spPr>
      </p:pic>
      <p:sp>
        <p:nvSpPr>
          <p:cNvPr id="13" name="TextBox 12"/>
          <p:cNvSpPr txBox="1"/>
          <p:nvPr/>
        </p:nvSpPr>
        <p:spPr>
          <a:xfrm>
            <a:off x="4812048" y="1640243"/>
            <a:ext cx="2812381" cy="6471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dirty="0">
                <a:gradFill>
                  <a:gsLst>
                    <a:gs pos="2917">
                      <a:srgbClr val="505050"/>
                    </a:gs>
                    <a:gs pos="30000">
                      <a:srgbClr val="505050"/>
                    </a:gs>
                  </a:gsLst>
                  <a:lin ang="5400000" scaled="0"/>
                </a:gradFill>
                <a:latin typeface="Segoe UI"/>
              </a:rPr>
              <a:t>Azure Functions</a:t>
            </a:r>
          </a:p>
        </p:txBody>
      </p:sp>
    </p:spTree>
    <p:extLst>
      <p:ext uri="{BB962C8B-B14F-4D97-AF65-F5344CB8AC3E}">
        <p14:creationId xmlns:p14="http://schemas.microsoft.com/office/powerpoint/2010/main" val="2965955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 presetClass="entr" presetSubtype="2"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3.125E-6 -4.44444E-6 L 0.14179 -0.00092 " pathEditMode="relative" rAng="0" ptsTypes="AA">
                                      <p:cBhvr>
                                        <p:cTn id="35" dur="2000" fill="hold"/>
                                        <p:tgtEl>
                                          <p:spTgt spid="5"/>
                                        </p:tgtEl>
                                        <p:attrNameLst>
                                          <p:attrName>ppt_x</p:attrName>
                                          <p:attrName>ppt_y</p:attrName>
                                        </p:attrNameLst>
                                      </p:cBhvr>
                                      <p:rCtr x="7083" y="-46"/>
                                    </p:animMotion>
                                  </p:childTnLst>
                                </p:cTn>
                              </p:par>
                              <p:par>
                                <p:cTn id="36" presetID="42" presetClass="path" presetSubtype="0" accel="50000" decel="50000" fill="hold" nodeType="withEffect">
                                  <p:stCondLst>
                                    <p:cond delay="0"/>
                                  </p:stCondLst>
                                  <p:childTnLst>
                                    <p:animMotion origin="layout" path="M 1.66667E-6 4.44444E-6 L -0.16003 -0.00093 " pathEditMode="relative" rAng="0" ptsTypes="AA">
                                      <p:cBhvr>
                                        <p:cTn id="37" dur="2000" fill="hold"/>
                                        <p:tgtEl>
                                          <p:spTgt spid="4"/>
                                        </p:tgtEl>
                                        <p:attrNameLst>
                                          <p:attrName>ppt_x</p:attrName>
                                          <p:attrName>ppt_y</p:attrName>
                                        </p:attrNameLst>
                                      </p:cBhvr>
                                      <p:rCtr x="-8008" y="-46"/>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p:bldP spid="9" grpId="1"/>
      <p:bldP spid="10" grpId="0"/>
      <p:bldP spid="10" grpId="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3062"/>
            <a:ext cx="5486399" cy="849463"/>
          </a:xfrm>
        </p:spPr>
        <p:txBody>
          <a:bodyPr/>
          <a:lstStyle/>
          <a:p>
            <a:r>
              <a:rPr lang="en-US" sz="4800" dirty="0"/>
              <a:t>Born in the cloud </a:t>
            </a:r>
          </a:p>
        </p:txBody>
      </p:sp>
      <p:pic>
        <p:nvPicPr>
          <p:cNvPr id="3" name="Picture Placeholder 2"/>
          <p:cNvPicPr>
            <a:picLocks noGrp="1" noChangeAspect="1"/>
          </p:cNvPicPr>
          <p:nvPr>
            <p:ph type="pic" sz="quarter" idx="10"/>
          </p:nvPr>
        </p:nvPicPr>
        <p:blipFill>
          <a:blip r:embed="rId3"/>
          <a:srcRect l="1380" r="1380"/>
          <a:stretch>
            <a:fillRect/>
          </a:stretch>
        </p:blipFill>
        <p:spPr/>
      </p:pic>
      <p:sp>
        <p:nvSpPr>
          <p:cNvPr id="4" name="TextBox 3"/>
          <p:cNvSpPr txBox="1"/>
          <p:nvPr/>
        </p:nvSpPr>
        <p:spPr>
          <a:xfrm>
            <a:off x="6219826" y="6655572"/>
            <a:ext cx="6216650" cy="337015"/>
          </a:xfrm>
          <a:prstGeom prst="rect">
            <a:avLst/>
          </a:prstGeom>
          <a:noFill/>
        </p:spPr>
        <p:txBody>
          <a:bodyPr wrap="square" lIns="91440" tIns="91440" rIns="91440" bIns="9144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a:ea typeface="+mn-ea"/>
                <a:cs typeface="+mn-cs"/>
              </a:rPr>
              <a:t>Credit: NASA and The Hubble Heritage Team (AURA/</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STScI</a:t>
            </a:r>
            <a:r>
              <a:rPr kumimoji="0" lang="en-GB" sz="1100" b="0" i="0" u="none" strike="noStrike" kern="1200" cap="none" spc="0" normalizeH="0" baseline="0" noProof="0" dirty="0">
                <a:ln>
                  <a:noFill/>
                </a:ln>
                <a:solidFill>
                  <a:srgbClr val="FFFFFF"/>
                </a:solidFill>
                <a:effectLst/>
                <a:uLnTx/>
                <a:uFillTx/>
                <a:latin typeface="Segoe UI"/>
                <a:ea typeface="+mn-ea"/>
                <a:cs typeface="+mn-cs"/>
              </a:rPr>
              <a:t>)</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Content Placeholder 2"/>
          <p:cNvSpPr txBox="1">
            <a:spLocks/>
          </p:cNvSpPr>
          <p:nvPr/>
        </p:nvSpPr>
        <p:spPr>
          <a:xfrm>
            <a:off x="263807" y="1809174"/>
            <a:ext cx="5725830" cy="496468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Servers are a resource</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Hyper scale</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High density</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Cost effective </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Unanticipated load handling</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endParaRPr kumimoji="0" lang="en-GB" sz="800" b="0" i="0" u="none" strike="noStrike" kern="1200" cap="none" spc="0" normalizeH="0" baseline="0" noProof="0" dirty="0">
              <a:ln>
                <a:noFill/>
              </a:ln>
              <a:solidFill>
                <a:srgbClr val="505050"/>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Fault tolerant</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Seamless user experience</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Always available</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endParaRPr kumimoji="0" lang="en-GB" sz="800" b="0" i="0" u="none" strike="noStrike" kern="1200" cap="none" spc="0" normalizeH="0" baseline="0" noProof="0" dirty="0">
              <a:ln>
                <a:noFill/>
              </a:ln>
              <a:solidFill>
                <a:srgbClr val="505050"/>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Individually upgradable</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Data scales with compute</a:t>
            </a: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7" name="Picture 6"/>
          <p:cNvPicPr>
            <a:picLocks noChangeAspect="1"/>
          </p:cNvPicPr>
          <p:nvPr/>
        </p:nvPicPr>
        <p:blipFill>
          <a:blip r:embed="rId4"/>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20639767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3062"/>
            <a:ext cx="5486399" cy="849463"/>
          </a:xfrm>
        </p:spPr>
        <p:txBody>
          <a:bodyPr/>
          <a:lstStyle/>
          <a:p>
            <a:r>
              <a:rPr lang="en-US" sz="4800" dirty="0"/>
              <a:t>High Performance</a:t>
            </a:r>
          </a:p>
        </p:txBody>
      </p:sp>
      <p:pic>
        <p:nvPicPr>
          <p:cNvPr id="3" name="Picture Placeholder 2"/>
          <p:cNvPicPr>
            <a:picLocks noGrp="1" noChangeAspect="1"/>
          </p:cNvPicPr>
          <p:nvPr>
            <p:ph type="pic" sz="quarter" idx="10"/>
          </p:nvPr>
        </p:nvPicPr>
        <p:blipFill>
          <a:blip r:embed="rId3"/>
          <a:stretch>
            <a:fillRect/>
          </a:stretch>
        </p:blipFill>
        <p:spPr>
          <a:xfrm>
            <a:off x="6219825" y="13938"/>
            <a:ext cx="6216650" cy="6964711"/>
          </a:xfrm>
        </p:spPr>
      </p:pic>
      <p:sp>
        <p:nvSpPr>
          <p:cNvPr id="4" name="TextBox 3"/>
          <p:cNvSpPr txBox="1"/>
          <p:nvPr/>
        </p:nvSpPr>
        <p:spPr>
          <a:xfrm>
            <a:off x="6219826" y="6655572"/>
            <a:ext cx="6216650" cy="337015"/>
          </a:xfrm>
          <a:prstGeom prst="rect">
            <a:avLst/>
          </a:prstGeom>
          <a:noFill/>
        </p:spPr>
        <p:txBody>
          <a:bodyPr wrap="square" lIns="91440" tIns="91440" rIns="91440" bIns="9144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a:ea typeface="+mn-ea"/>
                <a:cs typeface="+mn-cs"/>
              </a:rPr>
              <a:t>Credit: ESO/L. </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Calçada</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Content Placeholder 2"/>
          <p:cNvSpPr txBox="1">
            <a:spLocks/>
          </p:cNvSpPr>
          <p:nvPr/>
        </p:nvSpPr>
        <p:spPr>
          <a:xfrm>
            <a:off x="263807" y="1809174"/>
            <a:ext cx="5725830" cy="496468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Empire building, economic price wars, real-time space </a:t>
            </a:r>
            <a:r>
              <a:rPr kumimoji="0" lang="en-US" sz="2400" b="0" i="1" u="none" strike="noStrike" kern="1200" cap="none" spc="0" normalizeH="0" baseline="0" noProof="0" dirty="0">
                <a:ln>
                  <a:noFill/>
                </a:ln>
                <a:solidFill>
                  <a:srgbClr val="505050"/>
                </a:solidFill>
                <a:effectLst/>
                <a:uLnTx/>
                <a:uFillTx/>
                <a:latin typeface="Segoe UI Light"/>
                <a:ea typeface="+mn-ea"/>
                <a:cs typeface="+mn-cs"/>
              </a:rPr>
              <a:t>twitch</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-combat.</a:t>
            </a:r>
            <a:br>
              <a:rPr kumimoji="0" lang="en-US" sz="2400" b="0" i="0" u="none" strike="noStrike" kern="1200" cap="none" spc="0" normalizeH="0" baseline="0" noProof="0" dirty="0">
                <a:ln>
                  <a:noFill/>
                </a:ln>
                <a:solidFill>
                  <a:srgbClr val="505050"/>
                </a:solidFill>
                <a:effectLst/>
                <a:uLnTx/>
                <a:uFillTx/>
                <a:latin typeface="Segoe UI Light"/>
                <a:ea typeface="+mn-ea"/>
                <a:cs typeface="+mn-cs"/>
              </a:rPr>
            </a:b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Millions of players concurrently in single contiguous universe.</a:t>
            </a:r>
            <a:br>
              <a:rPr kumimoji="0" lang="en-US" sz="2400" b="0" i="0" u="none" strike="noStrike" kern="1200" cap="none" spc="0" normalizeH="0" baseline="0" noProof="0" dirty="0">
                <a:ln>
                  <a:noFill/>
                </a:ln>
                <a:solidFill>
                  <a:srgbClr val="505050"/>
                </a:solidFill>
                <a:effectLst/>
                <a:uLnTx/>
                <a:uFillTx/>
                <a:latin typeface="Segoe UI Light"/>
                <a:ea typeface="+mn-ea"/>
                <a:cs typeface="+mn-cs"/>
              </a:rPr>
            </a:b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50,000+ simultaneous players, real-time in the same battle.</a:t>
            </a:r>
            <a:br>
              <a:rPr kumimoji="0" lang="en-GB" sz="2400" b="0" i="0" u="none" strike="noStrike" kern="1200" cap="none" spc="0" normalizeH="0" baseline="0" noProof="0" dirty="0">
                <a:ln>
                  <a:noFill/>
                </a:ln>
                <a:solidFill>
                  <a:srgbClr val="505050"/>
                </a:solidFill>
                <a:effectLst/>
                <a:uLnTx/>
                <a:uFillTx/>
                <a:latin typeface="Segoe UI Light"/>
                <a:ea typeface="+mn-ea"/>
                <a:cs typeface="+mn-cs"/>
              </a:rPr>
            </a:br>
            <a:endParaRPr kumimoji="0" lang="en-GB"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267 million networked application messages per second. (23 trillion per day)</a:t>
            </a:r>
          </a:p>
        </p:txBody>
      </p:sp>
      <p:pic>
        <p:nvPicPr>
          <p:cNvPr id="7" name="Picture 6"/>
          <p:cNvPicPr>
            <a:picLocks noChangeAspect="1"/>
          </p:cNvPicPr>
          <p:nvPr/>
        </p:nvPicPr>
        <p:blipFill>
          <a:blip r:embed="rId4"/>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23684613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637106" y="1086292"/>
            <a:ext cx="9988956" cy="5556411"/>
          </a:xfrm>
          <a:prstGeom prst="roundRect">
            <a:avLst/>
          </a:prstGeom>
          <a:solidFill>
            <a:srgbClr val="FFFFFF">
              <a:lumMod val="75000"/>
            </a:srgbClr>
          </a:solidFill>
          <a:ln w="22225" cap="flat" cmpd="sng" algn="ctr">
            <a:solidFill>
              <a:srgbClr val="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5" name="Straight Arrow Connector 4"/>
          <p:cNvCxnSpPr/>
          <p:nvPr/>
        </p:nvCxnSpPr>
        <p:spPr>
          <a:xfrm flipH="1" flipV="1">
            <a:off x="2681423" y="2873007"/>
            <a:ext cx="1" cy="1679709"/>
          </a:xfrm>
          <a:prstGeom prst="straightConnector1">
            <a:avLst/>
          </a:prstGeom>
          <a:noFill/>
          <a:ln w="53975" cap="flat" cmpd="sng" algn="ctr">
            <a:solidFill>
              <a:srgbClr val="FFFFFF"/>
            </a:solidFill>
            <a:prstDash val="solid"/>
            <a:miter lim="800000"/>
            <a:tailEnd type="triangle"/>
          </a:ln>
          <a:effectLst/>
        </p:spPr>
      </p:cxnSp>
      <p:cxnSp>
        <p:nvCxnSpPr>
          <p:cNvPr id="6" name="Straight Arrow Connector 5"/>
          <p:cNvCxnSpPr/>
          <p:nvPr/>
        </p:nvCxnSpPr>
        <p:spPr>
          <a:xfrm flipH="1">
            <a:off x="6924803" y="771755"/>
            <a:ext cx="8210" cy="733394"/>
          </a:xfrm>
          <a:prstGeom prst="straightConnector1">
            <a:avLst/>
          </a:prstGeom>
          <a:noFill/>
          <a:ln w="53975" cap="flat" cmpd="sng" algn="ctr">
            <a:solidFill>
              <a:srgbClr val="FFFFFF"/>
            </a:solidFill>
            <a:prstDash val="solid"/>
            <a:miter lim="800000"/>
            <a:tailEnd type="triangle"/>
          </a:ln>
          <a:effectLst/>
        </p:spPr>
      </p:cxnSp>
      <p:sp>
        <p:nvSpPr>
          <p:cNvPr id="7" name="TextBox 6"/>
          <p:cNvSpPr txBox="1"/>
          <p:nvPr/>
        </p:nvSpPr>
        <p:spPr>
          <a:xfrm>
            <a:off x="4368238" y="715230"/>
            <a:ext cx="247786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 Fabric Cluster</a:t>
            </a:r>
          </a:p>
        </p:txBody>
      </p:sp>
      <p:cxnSp>
        <p:nvCxnSpPr>
          <p:cNvPr id="8" name="Straight Arrow Connector 7"/>
          <p:cNvCxnSpPr/>
          <p:nvPr/>
        </p:nvCxnSpPr>
        <p:spPr>
          <a:xfrm flipH="1">
            <a:off x="3379410" y="5538014"/>
            <a:ext cx="474478" cy="0"/>
          </a:xfrm>
          <a:prstGeom prst="straightConnector1">
            <a:avLst/>
          </a:prstGeom>
          <a:noFill/>
          <a:ln w="53975" cap="flat" cmpd="sng" algn="ctr">
            <a:solidFill>
              <a:srgbClr val="FFFFFF"/>
            </a:solidFill>
            <a:prstDash val="solid"/>
            <a:miter lim="800000"/>
            <a:tailEnd type="triangle"/>
          </a:ln>
          <a:effectLst/>
        </p:spPr>
      </p:cxnSp>
      <p:sp>
        <p:nvSpPr>
          <p:cNvPr id="9" name="Title 2"/>
          <p:cNvSpPr txBox="1">
            <a:spLocks/>
          </p:cNvSpPr>
          <p:nvPr/>
        </p:nvSpPr>
        <p:spPr>
          <a:xfrm>
            <a:off x="180053" y="76448"/>
            <a:ext cx="9953700" cy="519079"/>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400" b="0" i="0" u="none" strike="noStrike" kern="1200" cap="none" spc="-102" normalizeH="0" baseline="0" noProof="0" dirty="0">
                <a:ln w="3175">
                  <a:noFill/>
                </a:ln>
                <a:solidFill>
                  <a:srgbClr val="505050"/>
                </a:solidFill>
                <a:effectLst/>
                <a:uLnTx/>
                <a:uFillTx/>
                <a:latin typeface="Segoe UI Light"/>
                <a:ea typeface="MS PGothic" panose="020B0600070205080204" pitchFamily="34" charset="-128"/>
                <a:cs typeface="Segoe UI" pitchFamily="34" charset="0"/>
              </a:rPr>
              <a:t>Age of Ascent </a:t>
            </a:r>
            <a:r>
              <a:rPr kumimoji="0" lang="zh-TW" altLang="en-US" sz="4400" b="0" i="0" u="none" strike="noStrike" kern="1200" cap="none" spc="-102" normalizeH="0" baseline="0" noProof="0" dirty="0">
                <a:ln w="3175">
                  <a:noFill/>
                </a:ln>
                <a:solidFill>
                  <a:srgbClr val="505050"/>
                </a:solidFill>
                <a:effectLst/>
                <a:uLnTx/>
                <a:uFillTx/>
                <a:latin typeface="Segoe UI Light"/>
                <a:ea typeface="MS PGothic" panose="020B0600070205080204" pitchFamily="34" charset="-128"/>
                <a:cs typeface="Segoe UI" pitchFamily="34" charset="0"/>
              </a:rPr>
              <a:t>架構</a:t>
            </a:r>
            <a:endParaRPr kumimoji="0" lang="en-US" sz="4400" b="0" i="0" u="none" strike="noStrike" kern="1200" cap="none" spc="-102" normalizeH="0" baseline="0" noProof="0" dirty="0">
              <a:ln w="3175">
                <a:noFill/>
              </a:ln>
              <a:solidFill>
                <a:srgbClr val="505050"/>
              </a:solidFill>
              <a:effectLst/>
              <a:uLnTx/>
              <a:uFillTx/>
              <a:latin typeface="Segoe UI Light"/>
              <a:ea typeface="MS PGothic" panose="020B0600070205080204" pitchFamily="34" charset="-128"/>
              <a:cs typeface="Segoe UI" pitchFamily="34" charset="0"/>
            </a:endParaRPr>
          </a:p>
        </p:txBody>
      </p:sp>
      <p:grpSp>
        <p:nvGrpSpPr>
          <p:cNvPr id="10" name="Group 9"/>
          <p:cNvGrpSpPr/>
          <p:nvPr/>
        </p:nvGrpSpPr>
        <p:grpSpPr>
          <a:xfrm>
            <a:off x="2009362" y="4668737"/>
            <a:ext cx="1380344" cy="1908172"/>
            <a:chOff x="1683549" y="3907995"/>
            <a:chExt cx="1380344" cy="1908172"/>
          </a:xfrm>
        </p:grpSpPr>
        <p:grpSp>
          <p:nvGrpSpPr>
            <p:cNvPr id="11" name="Group 10"/>
            <p:cNvGrpSpPr/>
            <p:nvPr/>
          </p:nvGrpSpPr>
          <p:grpSpPr>
            <a:xfrm>
              <a:off x="1683549" y="3907995"/>
              <a:ext cx="1380344" cy="1908172"/>
              <a:chOff x="4046599" y="1478501"/>
              <a:chExt cx="2225689" cy="630439"/>
            </a:xfrm>
          </p:grpSpPr>
          <p:sp>
            <p:nvSpPr>
              <p:cNvPr id="16" name="TextBox 15"/>
              <p:cNvSpPr txBox="1"/>
              <p:nvPr/>
            </p:nvSpPr>
            <p:spPr>
              <a:xfrm>
                <a:off x="4046599" y="1857776"/>
                <a:ext cx="2225689" cy="251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Spatial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(In Space)</a:t>
                </a:r>
              </a:p>
            </p:txBody>
          </p:sp>
          <p:sp>
            <p:nvSpPr>
              <p:cNvPr id="17" name="Rounded Rectangle 16"/>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2" name="Group 11"/>
            <p:cNvGrpSpPr/>
            <p:nvPr/>
          </p:nvGrpSpPr>
          <p:grpSpPr>
            <a:xfrm>
              <a:off x="1864892" y="4030662"/>
              <a:ext cx="987565" cy="871427"/>
              <a:chOff x="10134831" y="5815300"/>
              <a:chExt cx="987565" cy="871427"/>
            </a:xfrm>
          </p:grpSpPr>
          <p:sp>
            <p:nvSpPr>
              <p:cNvPr id="13" name="Hexagon 12"/>
              <p:cNvSpPr>
                <a:spLocks noChangeAspect="1"/>
              </p:cNvSpPr>
              <p:nvPr/>
            </p:nvSpPr>
            <p:spPr bwMode="auto">
              <a:xfrm>
                <a:off x="10134831" y="5815300"/>
                <a:ext cx="987565" cy="871427"/>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4" name="Flowchart: Magnetic Disk 13"/>
              <p:cNvSpPr/>
              <p:nvPr/>
            </p:nvSpPr>
            <p:spPr>
              <a:xfrm>
                <a:off x="10495980" y="6392055"/>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0466204" y="6014280"/>
                <a:ext cx="340757" cy="26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18" name="Straight Arrow Connector 17"/>
          <p:cNvCxnSpPr/>
          <p:nvPr/>
        </p:nvCxnSpPr>
        <p:spPr>
          <a:xfrm flipV="1">
            <a:off x="4839546" y="2544852"/>
            <a:ext cx="1733770" cy="825428"/>
          </a:xfrm>
          <a:prstGeom prst="straightConnector1">
            <a:avLst/>
          </a:prstGeom>
          <a:noFill/>
          <a:ln w="53975" cap="flat" cmpd="sng" algn="ctr">
            <a:solidFill>
              <a:srgbClr val="00B050"/>
            </a:solidFill>
            <a:prstDash val="solid"/>
            <a:miter lim="800000"/>
            <a:headEnd type="triangle"/>
            <a:tailEnd type="triangle"/>
          </a:ln>
          <a:effectLst/>
        </p:spPr>
      </p:cxnSp>
      <p:grpSp>
        <p:nvGrpSpPr>
          <p:cNvPr id="19" name="Group 18"/>
          <p:cNvGrpSpPr/>
          <p:nvPr/>
        </p:nvGrpSpPr>
        <p:grpSpPr>
          <a:xfrm>
            <a:off x="2009361" y="1507308"/>
            <a:ext cx="2535037" cy="1166719"/>
            <a:chOff x="1718562" y="1939806"/>
            <a:chExt cx="2535037" cy="1166719"/>
          </a:xfrm>
        </p:grpSpPr>
        <p:sp>
          <p:nvSpPr>
            <p:cNvPr id="20" name="Hexagon 19"/>
            <p:cNvSpPr>
              <a:spLocks noChangeAspect="1"/>
            </p:cNvSpPr>
            <p:nvPr/>
          </p:nvSpPr>
          <p:spPr bwMode="auto">
            <a:xfrm>
              <a:off x="1943306" y="2120340"/>
              <a:ext cx="903330" cy="820884"/>
            </a:xfrm>
            <a:prstGeom prst="hexagon">
              <a:avLst/>
            </a:prstGeom>
            <a:solidFill>
              <a:srgbClr val="9C6CD2"/>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2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22" name="Group 21"/>
            <p:cNvGrpSpPr/>
            <p:nvPr/>
          </p:nvGrpSpPr>
          <p:grpSpPr>
            <a:xfrm>
              <a:off x="1718562" y="1939806"/>
              <a:ext cx="2535037" cy="1166719"/>
              <a:chOff x="4054450" y="1478501"/>
              <a:chExt cx="4087534" cy="385471"/>
            </a:xfrm>
          </p:grpSpPr>
          <p:sp>
            <p:nvSpPr>
              <p:cNvPr id="23" name="TextBox 22"/>
              <p:cNvSpPr txBox="1"/>
              <p:nvPr/>
            </p:nvSpPr>
            <p:spPr>
              <a:xfrm>
                <a:off x="6238814" y="1546284"/>
                <a:ext cx="1903170" cy="22574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Gaia (stateless)</a:t>
                </a:r>
              </a:p>
            </p:txBody>
          </p:sp>
          <p:sp>
            <p:nvSpPr>
              <p:cNvPr id="24" name="Rounded Rectangle 23"/>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25" name="Group 24"/>
          <p:cNvGrpSpPr/>
          <p:nvPr/>
        </p:nvGrpSpPr>
        <p:grpSpPr>
          <a:xfrm>
            <a:off x="3899664" y="5016213"/>
            <a:ext cx="3833891" cy="1637331"/>
            <a:chOff x="4247365" y="4318414"/>
            <a:chExt cx="3833891" cy="1637331"/>
          </a:xfrm>
        </p:grpSpPr>
        <p:grpSp>
          <p:nvGrpSpPr>
            <p:cNvPr id="26" name="Group 25"/>
            <p:cNvGrpSpPr/>
            <p:nvPr/>
          </p:nvGrpSpPr>
          <p:grpSpPr>
            <a:xfrm>
              <a:off x="4482231" y="4456751"/>
              <a:ext cx="903330" cy="820884"/>
              <a:chOff x="4482231" y="4456751"/>
              <a:chExt cx="903330" cy="820884"/>
            </a:xfrm>
          </p:grpSpPr>
          <p:grpSp>
            <p:nvGrpSpPr>
              <p:cNvPr id="40" name="Group 39"/>
              <p:cNvGrpSpPr/>
              <p:nvPr/>
            </p:nvGrpSpPr>
            <p:grpSpPr>
              <a:xfrm>
                <a:off x="4482231" y="4456751"/>
                <a:ext cx="903330" cy="820884"/>
                <a:chOff x="8614587" y="2125678"/>
                <a:chExt cx="1076510" cy="1007092"/>
              </a:xfrm>
            </p:grpSpPr>
            <p:sp>
              <p:nvSpPr>
                <p:cNvPr id="42" name="Hexagon 4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Flowchart: Magnetic Disk 40"/>
              <p:cNvSpPr/>
              <p:nvPr/>
            </p:nvSpPr>
            <p:spPr>
              <a:xfrm>
                <a:off x="4794915"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7" name="Group 26"/>
            <p:cNvGrpSpPr/>
            <p:nvPr/>
          </p:nvGrpSpPr>
          <p:grpSpPr>
            <a:xfrm>
              <a:off x="4247365" y="4318414"/>
              <a:ext cx="3833891" cy="1637331"/>
              <a:chOff x="4054450" y="1478501"/>
              <a:chExt cx="2360979" cy="540956"/>
            </a:xfrm>
          </p:grpSpPr>
          <p:sp>
            <p:nvSpPr>
              <p:cNvPr id="38" name="TextBox 3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Trade	          Inventory        Production</a:t>
                </a:r>
              </a:p>
            </p:txBody>
          </p:sp>
          <p:sp>
            <p:nvSpPr>
              <p:cNvPr id="39" name="Rounded Rectangle 3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28" name="Group 27"/>
            <p:cNvGrpSpPr/>
            <p:nvPr/>
          </p:nvGrpSpPr>
          <p:grpSpPr>
            <a:xfrm>
              <a:off x="5708236" y="4462680"/>
              <a:ext cx="903330" cy="820884"/>
              <a:chOff x="5708236" y="4462680"/>
              <a:chExt cx="903330" cy="820884"/>
            </a:xfrm>
          </p:grpSpPr>
          <p:grpSp>
            <p:nvGrpSpPr>
              <p:cNvPr id="34" name="Group 33"/>
              <p:cNvGrpSpPr/>
              <p:nvPr/>
            </p:nvGrpSpPr>
            <p:grpSpPr>
              <a:xfrm>
                <a:off x="5708236" y="4462680"/>
                <a:ext cx="903330" cy="820884"/>
                <a:chOff x="8614587" y="2125678"/>
                <a:chExt cx="1076510" cy="1007092"/>
              </a:xfrm>
            </p:grpSpPr>
            <p:sp>
              <p:nvSpPr>
                <p:cNvPr id="36" name="Hexagon 3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Flowchart: Magnetic Disk 34"/>
              <p:cNvSpPr/>
              <p:nvPr/>
            </p:nvSpPr>
            <p:spPr>
              <a:xfrm>
                <a:off x="6020920" y="4934089"/>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9" name="Group 28"/>
            <p:cNvGrpSpPr/>
            <p:nvPr/>
          </p:nvGrpSpPr>
          <p:grpSpPr>
            <a:xfrm>
              <a:off x="6901507" y="4456751"/>
              <a:ext cx="903330" cy="820884"/>
              <a:chOff x="6901507" y="4456751"/>
              <a:chExt cx="903330" cy="820884"/>
            </a:xfrm>
          </p:grpSpPr>
          <p:grpSp>
            <p:nvGrpSpPr>
              <p:cNvPr id="30" name="Group 29"/>
              <p:cNvGrpSpPr/>
              <p:nvPr/>
            </p:nvGrpSpPr>
            <p:grpSpPr>
              <a:xfrm>
                <a:off x="6901507" y="4456751"/>
                <a:ext cx="903330" cy="820884"/>
                <a:chOff x="8614587" y="2125678"/>
                <a:chExt cx="1076510" cy="1007092"/>
              </a:xfrm>
            </p:grpSpPr>
            <p:sp>
              <p:nvSpPr>
                <p:cNvPr id="32" name="Hexagon 3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Flowchart: Magnetic Disk 30"/>
              <p:cNvSpPr/>
              <p:nvPr/>
            </p:nvSpPr>
            <p:spPr>
              <a:xfrm>
                <a:off x="7214191"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44" name="Group 43"/>
          <p:cNvGrpSpPr/>
          <p:nvPr/>
        </p:nvGrpSpPr>
        <p:grpSpPr>
          <a:xfrm>
            <a:off x="10003044" y="5022455"/>
            <a:ext cx="1387662" cy="1637328"/>
            <a:chOff x="5135376" y="1807960"/>
            <a:chExt cx="1387662" cy="1637328"/>
          </a:xfrm>
        </p:grpSpPr>
        <p:grpSp>
          <p:nvGrpSpPr>
            <p:cNvPr id="45" name="Group 44"/>
            <p:cNvGrpSpPr/>
            <p:nvPr/>
          </p:nvGrpSpPr>
          <p:grpSpPr>
            <a:xfrm>
              <a:off x="5135376" y="1807960"/>
              <a:ext cx="1387662" cy="1637328"/>
              <a:chOff x="4054450" y="1478501"/>
              <a:chExt cx="2360979" cy="540955"/>
            </a:xfrm>
          </p:grpSpPr>
          <p:sp>
            <p:nvSpPr>
              <p:cNvPr id="50" name="TextBox 49"/>
              <p:cNvSpPr txBox="1"/>
              <p:nvPr/>
            </p:nvSpPr>
            <p:spPr>
              <a:xfrm>
                <a:off x="4054450" y="1857775"/>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Comms</a:t>
                </a:r>
              </a:p>
            </p:txBody>
          </p:sp>
          <p:sp>
            <p:nvSpPr>
              <p:cNvPr id="51" name="Rounded Rectangle 5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46" name="Group 45"/>
            <p:cNvGrpSpPr/>
            <p:nvPr/>
          </p:nvGrpSpPr>
          <p:grpSpPr>
            <a:xfrm>
              <a:off x="5382406" y="1978659"/>
              <a:ext cx="903330" cy="820884"/>
              <a:chOff x="8614587" y="2125678"/>
              <a:chExt cx="1076510" cy="1007092"/>
            </a:xfrm>
          </p:grpSpPr>
          <p:sp>
            <p:nvSpPr>
              <p:cNvPr id="48" name="Hexagon 4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Flowchart: Magnetic Disk 4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52" name="Group 51"/>
          <p:cNvGrpSpPr/>
          <p:nvPr/>
        </p:nvGrpSpPr>
        <p:grpSpPr>
          <a:xfrm>
            <a:off x="8419294" y="5028181"/>
            <a:ext cx="1387662" cy="1637331"/>
            <a:chOff x="5135376" y="1807960"/>
            <a:chExt cx="1387662" cy="1637331"/>
          </a:xfrm>
        </p:grpSpPr>
        <p:grpSp>
          <p:nvGrpSpPr>
            <p:cNvPr id="53" name="Group 52"/>
            <p:cNvGrpSpPr/>
            <p:nvPr/>
          </p:nvGrpSpPr>
          <p:grpSpPr>
            <a:xfrm>
              <a:off x="5135376" y="1807960"/>
              <a:ext cx="1387662" cy="1637331"/>
              <a:chOff x="4054450" y="1478501"/>
              <a:chExt cx="2360979" cy="540956"/>
            </a:xfrm>
          </p:grpSpPr>
          <p:sp>
            <p:nvSpPr>
              <p:cNvPr id="58" name="TextBox 5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Navigation</a:t>
                </a:r>
              </a:p>
            </p:txBody>
          </p:sp>
          <p:sp>
            <p:nvSpPr>
              <p:cNvPr id="59" name="Rounded Rectangle 5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54" name="Group 53"/>
            <p:cNvGrpSpPr/>
            <p:nvPr/>
          </p:nvGrpSpPr>
          <p:grpSpPr>
            <a:xfrm>
              <a:off x="5382406" y="1978659"/>
              <a:ext cx="903330" cy="820884"/>
              <a:chOff x="8614587" y="2125678"/>
              <a:chExt cx="1076510" cy="1007092"/>
            </a:xfrm>
          </p:grpSpPr>
          <p:sp>
            <p:nvSpPr>
              <p:cNvPr id="56" name="Hexagon 5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5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Flowchart: Magnetic Disk 5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0" name="Group 59"/>
          <p:cNvGrpSpPr/>
          <p:nvPr/>
        </p:nvGrpSpPr>
        <p:grpSpPr>
          <a:xfrm>
            <a:off x="5439726" y="3233807"/>
            <a:ext cx="1387662" cy="1637331"/>
            <a:chOff x="5135376" y="1807960"/>
            <a:chExt cx="1387662" cy="1637331"/>
          </a:xfrm>
        </p:grpSpPr>
        <p:grpSp>
          <p:nvGrpSpPr>
            <p:cNvPr id="61" name="Group 60"/>
            <p:cNvGrpSpPr/>
            <p:nvPr/>
          </p:nvGrpSpPr>
          <p:grpSpPr>
            <a:xfrm>
              <a:off x="5135376" y="1807960"/>
              <a:ext cx="1387662" cy="1637331"/>
              <a:chOff x="4054450" y="1478501"/>
              <a:chExt cx="2360979" cy="540956"/>
            </a:xfrm>
          </p:grpSpPr>
          <p:sp>
            <p:nvSpPr>
              <p:cNvPr id="66" name="TextBox 65"/>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Player</a:t>
                </a:r>
              </a:p>
            </p:txBody>
          </p:sp>
          <p:sp>
            <p:nvSpPr>
              <p:cNvPr id="67" name="Rounded Rectangle 66"/>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62" name="Group 61"/>
            <p:cNvGrpSpPr/>
            <p:nvPr/>
          </p:nvGrpSpPr>
          <p:grpSpPr>
            <a:xfrm>
              <a:off x="5382406" y="1978659"/>
              <a:ext cx="903330" cy="820884"/>
              <a:chOff x="8614587" y="2125678"/>
              <a:chExt cx="1076510" cy="1007092"/>
            </a:xfrm>
          </p:grpSpPr>
          <p:sp>
            <p:nvSpPr>
              <p:cNvPr id="64" name="Hexagon 63"/>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6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Flowchart: Magnetic Disk 62"/>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8" name="Group 67"/>
          <p:cNvGrpSpPr/>
          <p:nvPr/>
        </p:nvGrpSpPr>
        <p:grpSpPr>
          <a:xfrm>
            <a:off x="3899664" y="3222390"/>
            <a:ext cx="1387662" cy="1637331"/>
            <a:chOff x="5135376" y="1807960"/>
            <a:chExt cx="1387662" cy="1637331"/>
          </a:xfrm>
        </p:grpSpPr>
        <p:grpSp>
          <p:nvGrpSpPr>
            <p:cNvPr id="69" name="Group 68"/>
            <p:cNvGrpSpPr/>
            <p:nvPr/>
          </p:nvGrpSpPr>
          <p:grpSpPr>
            <a:xfrm>
              <a:off x="5135376" y="1807960"/>
              <a:ext cx="1387662" cy="1637331"/>
              <a:chOff x="4054450" y="1478501"/>
              <a:chExt cx="2360979" cy="540956"/>
            </a:xfrm>
          </p:grpSpPr>
          <p:sp>
            <p:nvSpPr>
              <p:cNvPr id="74" name="TextBox 73"/>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Account</a:t>
                </a:r>
              </a:p>
            </p:txBody>
          </p:sp>
          <p:sp>
            <p:nvSpPr>
              <p:cNvPr id="75" name="Rounded Rectangle 74"/>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0" name="Group 69"/>
            <p:cNvGrpSpPr/>
            <p:nvPr/>
          </p:nvGrpSpPr>
          <p:grpSpPr>
            <a:xfrm>
              <a:off x="5382406" y="1978659"/>
              <a:ext cx="903330" cy="820884"/>
              <a:chOff x="8614587" y="2125678"/>
              <a:chExt cx="1076510" cy="1007092"/>
            </a:xfrm>
          </p:grpSpPr>
          <p:sp>
            <p:nvSpPr>
              <p:cNvPr id="72" name="Hexagon 7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7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Flowchart: Magnetic Disk 70"/>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76" name="Group 75"/>
          <p:cNvGrpSpPr/>
          <p:nvPr/>
        </p:nvGrpSpPr>
        <p:grpSpPr>
          <a:xfrm>
            <a:off x="8479044" y="3238457"/>
            <a:ext cx="1387662" cy="1637331"/>
            <a:chOff x="5135376" y="1807960"/>
            <a:chExt cx="1387662" cy="1637331"/>
          </a:xfrm>
        </p:grpSpPr>
        <p:grpSp>
          <p:nvGrpSpPr>
            <p:cNvPr id="77" name="Group 76"/>
            <p:cNvGrpSpPr/>
            <p:nvPr/>
          </p:nvGrpSpPr>
          <p:grpSpPr>
            <a:xfrm>
              <a:off x="5135376" y="1807960"/>
              <a:ext cx="1387662" cy="1637331"/>
              <a:chOff x="4054450" y="1478501"/>
              <a:chExt cx="2360979" cy="540956"/>
            </a:xfrm>
          </p:grpSpPr>
          <p:sp>
            <p:nvSpPr>
              <p:cNvPr id="82" name="TextBox 81"/>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Crew</a:t>
                </a:r>
              </a:p>
            </p:txBody>
          </p:sp>
          <p:sp>
            <p:nvSpPr>
              <p:cNvPr id="83" name="Rounded Rectangle 8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8" name="Group 77"/>
            <p:cNvGrpSpPr/>
            <p:nvPr/>
          </p:nvGrpSpPr>
          <p:grpSpPr>
            <a:xfrm>
              <a:off x="5382406" y="1978659"/>
              <a:ext cx="903330" cy="820884"/>
              <a:chOff x="8614587" y="2125678"/>
              <a:chExt cx="1076510" cy="1007092"/>
            </a:xfrm>
          </p:grpSpPr>
          <p:sp>
            <p:nvSpPr>
              <p:cNvPr id="80" name="Hexagon 79"/>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 name="Flowchart: Magnetic Disk 7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84" name="Group 83"/>
          <p:cNvGrpSpPr/>
          <p:nvPr/>
        </p:nvGrpSpPr>
        <p:grpSpPr>
          <a:xfrm>
            <a:off x="6963726" y="3238416"/>
            <a:ext cx="1514930" cy="1637331"/>
            <a:chOff x="5135376" y="1807960"/>
            <a:chExt cx="1514930" cy="1637331"/>
          </a:xfrm>
        </p:grpSpPr>
        <p:grpSp>
          <p:nvGrpSpPr>
            <p:cNvPr id="85" name="Group 84"/>
            <p:cNvGrpSpPr/>
            <p:nvPr/>
          </p:nvGrpSpPr>
          <p:grpSpPr>
            <a:xfrm>
              <a:off x="5135376" y="1807960"/>
              <a:ext cx="1514930" cy="1637331"/>
              <a:chOff x="4054450" y="1478501"/>
              <a:chExt cx="2577513" cy="540956"/>
            </a:xfrm>
          </p:grpSpPr>
          <p:sp>
            <p:nvSpPr>
              <p:cNvPr id="90" name="TextBox 89"/>
              <p:cNvSpPr txBox="1"/>
              <p:nvPr/>
            </p:nvSpPr>
            <p:spPr>
              <a:xfrm>
                <a:off x="4054450" y="1857776"/>
                <a:ext cx="2577513"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Commerce</a:t>
                </a:r>
              </a:p>
            </p:txBody>
          </p:sp>
          <p:sp>
            <p:nvSpPr>
              <p:cNvPr id="91" name="Rounded Rectangle 9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86" name="Group 85"/>
            <p:cNvGrpSpPr/>
            <p:nvPr/>
          </p:nvGrpSpPr>
          <p:grpSpPr>
            <a:xfrm>
              <a:off x="5382406" y="1978659"/>
              <a:ext cx="903330" cy="820884"/>
              <a:chOff x="8614587" y="2125678"/>
              <a:chExt cx="1076510" cy="1007092"/>
            </a:xfrm>
          </p:grpSpPr>
          <p:sp>
            <p:nvSpPr>
              <p:cNvPr id="88" name="Hexagon 8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Flowchart: Magnetic Disk 8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92" name="Group 91"/>
          <p:cNvGrpSpPr/>
          <p:nvPr/>
        </p:nvGrpSpPr>
        <p:grpSpPr>
          <a:xfrm>
            <a:off x="10003044" y="3236379"/>
            <a:ext cx="1387662" cy="1637331"/>
            <a:chOff x="5135376" y="1807960"/>
            <a:chExt cx="1387662" cy="1637331"/>
          </a:xfrm>
        </p:grpSpPr>
        <p:grpSp>
          <p:nvGrpSpPr>
            <p:cNvPr id="93" name="Group 92"/>
            <p:cNvGrpSpPr/>
            <p:nvPr/>
          </p:nvGrpSpPr>
          <p:grpSpPr>
            <a:xfrm>
              <a:off x="5135376" y="1807960"/>
              <a:ext cx="1387662" cy="1637331"/>
              <a:chOff x="4054450" y="1478501"/>
              <a:chExt cx="2360979" cy="540956"/>
            </a:xfrm>
          </p:grpSpPr>
          <p:sp>
            <p:nvSpPr>
              <p:cNvPr id="98" name="TextBox 9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Alliance</a:t>
                </a:r>
              </a:p>
            </p:txBody>
          </p:sp>
          <p:sp>
            <p:nvSpPr>
              <p:cNvPr id="99" name="Rounded Rectangle 9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94" name="Group 93"/>
            <p:cNvGrpSpPr/>
            <p:nvPr/>
          </p:nvGrpSpPr>
          <p:grpSpPr>
            <a:xfrm>
              <a:off x="5382406" y="1978659"/>
              <a:ext cx="903330" cy="820884"/>
              <a:chOff x="8614587" y="2125678"/>
              <a:chExt cx="1076510" cy="1007092"/>
            </a:xfrm>
          </p:grpSpPr>
          <p:sp>
            <p:nvSpPr>
              <p:cNvPr id="96" name="Hexagon 9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9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Flowchart: Magnetic Disk 9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00" name="Group 99"/>
          <p:cNvGrpSpPr/>
          <p:nvPr/>
        </p:nvGrpSpPr>
        <p:grpSpPr>
          <a:xfrm>
            <a:off x="5170853" y="1369377"/>
            <a:ext cx="2461226" cy="1166719"/>
            <a:chOff x="632811" y="1939806"/>
            <a:chExt cx="2461226" cy="1166719"/>
          </a:xfrm>
        </p:grpSpPr>
        <p:sp>
          <p:nvSpPr>
            <p:cNvPr id="101" name="Hexagon 100"/>
            <p:cNvSpPr>
              <a:spLocks noChangeAspect="1"/>
            </p:cNvSpPr>
            <p:nvPr/>
          </p:nvSpPr>
          <p:spPr bwMode="auto">
            <a:xfrm>
              <a:off x="1943306" y="2120340"/>
              <a:ext cx="903330" cy="820884"/>
            </a:xfrm>
            <a:prstGeom prst="hexagon">
              <a:avLst/>
            </a:prstGeom>
            <a:solidFill>
              <a:srgbClr val="5C2D91">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102"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103" name="Group 102"/>
            <p:cNvGrpSpPr/>
            <p:nvPr/>
          </p:nvGrpSpPr>
          <p:grpSpPr>
            <a:xfrm>
              <a:off x="632811" y="1939806"/>
              <a:ext cx="2461226" cy="1166719"/>
              <a:chOff x="2303767" y="1478501"/>
              <a:chExt cx="3968521" cy="385471"/>
            </a:xfrm>
          </p:grpSpPr>
          <p:sp>
            <p:nvSpPr>
              <p:cNvPr id="104" name="TextBox 103"/>
              <p:cNvSpPr txBox="1"/>
              <p:nvPr/>
            </p:nvSpPr>
            <p:spPr>
              <a:xfrm>
                <a:off x="2303767" y="1574191"/>
                <a:ext cx="2173097" cy="251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Avatar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(stateless)</a:t>
                </a:r>
              </a:p>
            </p:txBody>
          </p:sp>
          <p:sp>
            <p:nvSpPr>
              <p:cNvPr id="105" name="Rounded Rectangle 104"/>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106" name="Group 105"/>
          <p:cNvGrpSpPr/>
          <p:nvPr/>
        </p:nvGrpSpPr>
        <p:grpSpPr>
          <a:xfrm>
            <a:off x="8342706" y="1399685"/>
            <a:ext cx="1551737" cy="1570050"/>
            <a:chOff x="5135376" y="1807961"/>
            <a:chExt cx="1551737" cy="1570050"/>
          </a:xfrm>
        </p:grpSpPr>
        <p:grpSp>
          <p:nvGrpSpPr>
            <p:cNvPr id="107" name="Group 106"/>
            <p:cNvGrpSpPr/>
            <p:nvPr/>
          </p:nvGrpSpPr>
          <p:grpSpPr>
            <a:xfrm>
              <a:off x="5135376" y="1807961"/>
              <a:ext cx="1551737" cy="1570050"/>
              <a:chOff x="4054450" y="1478501"/>
              <a:chExt cx="2640137" cy="518727"/>
            </a:xfrm>
          </p:grpSpPr>
          <p:sp>
            <p:nvSpPr>
              <p:cNvPr id="112" name="TextBox 111"/>
              <p:cNvSpPr txBox="1"/>
              <p:nvPr/>
            </p:nvSpPr>
            <p:spPr>
              <a:xfrm>
                <a:off x="4333608" y="183554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AI</a:t>
                </a:r>
              </a:p>
            </p:txBody>
          </p:sp>
          <p:sp>
            <p:nvSpPr>
              <p:cNvPr id="113" name="Rounded Rectangle 11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8" name="Group 107"/>
            <p:cNvGrpSpPr/>
            <p:nvPr/>
          </p:nvGrpSpPr>
          <p:grpSpPr>
            <a:xfrm>
              <a:off x="5382406" y="1978659"/>
              <a:ext cx="903330" cy="820884"/>
              <a:chOff x="8614587" y="2125678"/>
              <a:chExt cx="1076510" cy="1007092"/>
            </a:xfrm>
          </p:grpSpPr>
          <p:sp>
            <p:nvSpPr>
              <p:cNvPr id="110" name="Hexagon 109"/>
              <p:cNvSpPr/>
              <p:nvPr/>
            </p:nvSpPr>
            <p:spPr bwMode="auto">
              <a:xfrm>
                <a:off x="8614587" y="2125678"/>
                <a:ext cx="1076510" cy="1007092"/>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9" name="Flowchart: Magnetic Disk 10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14" name="Group 113"/>
          <p:cNvGrpSpPr/>
          <p:nvPr/>
        </p:nvGrpSpPr>
        <p:grpSpPr>
          <a:xfrm>
            <a:off x="9893910" y="1399684"/>
            <a:ext cx="1418024" cy="1560334"/>
            <a:chOff x="5135376" y="1807960"/>
            <a:chExt cx="1418024" cy="1560334"/>
          </a:xfrm>
        </p:grpSpPr>
        <p:grpSp>
          <p:nvGrpSpPr>
            <p:cNvPr id="115" name="Group 114"/>
            <p:cNvGrpSpPr/>
            <p:nvPr/>
          </p:nvGrpSpPr>
          <p:grpSpPr>
            <a:xfrm>
              <a:off x="5135376" y="1807960"/>
              <a:ext cx="1418024" cy="1560334"/>
              <a:chOff x="4054450" y="1478501"/>
              <a:chExt cx="2412637" cy="515517"/>
            </a:xfrm>
          </p:grpSpPr>
          <p:sp>
            <p:nvSpPr>
              <p:cNvPr id="120" name="TextBox 119"/>
              <p:cNvSpPr txBox="1"/>
              <p:nvPr/>
            </p:nvSpPr>
            <p:spPr>
              <a:xfrm>
                <a:off x="4106108" y="183233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Events</a:t>
                </a:r>
              </a:p>
            </p:txBody>
          </p:sp>
          <p:sp>
            <p:nvSpPr>
              <p:cNvPr id="121" name="Rounded Rectangle 12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16" name="Group 115"/>
            <p:cNvGrpSpPr/>
            <p:nvPr/>
          </p:nvGrpSpPr>
          <p:grpSpPr>
            <a:xfrm>
              <a:off x="5382406" y="1978659"/>
              <a:ext cx="903330" cy="820884"/>
              <a:chOff x="8614587" y="2125678"/>
              <a:chExt cx="1076510" cy="1007092"/>
            </a:xfrm>
          </p:grpSpPr>
          <p:sp>
            <p:nvSpPr>
              <p:cNvPr id="118" name="Hexagon 117"/>
              <p:cNvSpPr/>
              <p:nvPr/>
            </p:nvSpPr>
            <p:spPr bwMode="auto">
              <a:xfrm>
                <a:off x="8614587" y="2125678"/>
                <a:ext cx="1076510" cy="1007092"/>
              </a:xfrm>
              <a:prstGeom prst="hexagon">
                <a:avLst/>
              </a:prstGeom>
              <a:solidFill>
                <a:srgbClr val="FFB900">
                  <a:lumMod val="75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7" name="Flowchart: Magnetic Disk 11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cxnSp>
        <p:nvCxnSpPr>
          <p:cNvPr id="122" name="Straight Arrow Connector 121"/>
          <p:cNvCxnSpPr>
            <a:stCxn id="64" idx="5"/>
          </p:cNvCxnSpPr>
          <p:nvPr/>
        </p:nvCxnSpPr>
        <p:spPr>
          <a:xfrm flipV="1">
            <a:off x="6384865" y="2544854"/>
            <a:ext cx="218813" cy="859652"/>
          </a:xfrm>
          <a:prstGeom prst="straightConnector1">
            <a:avLst/>
          </a:prstGeom>
          <a:noFill/>
          <a:ln w="53975" cap="flat" cmpd="sng" algn="ctr">
            <a:solidFill>
              <a:srgbClr val="00B050"/>
            </a:solidFill>
            <a:prstDash val="solid"/>
            <a:miter lim="800000"/>
            <a:headEnd type="triangle"/>
            <a:tailEnd type="triangle"/>
          </a:ln>
          <a:effectLst/>
        </p:spPr>
      </p:cxnSp>
      <p:cxnSp>
        <p:nvCxnSpPr>
          <p:cNvPr id="123" name="Straight Arrow Connector 122"/>
          <p:cNvCxnSpPr>
            <a:stCxn id="88" idx="4"/>
            <a:endCxn id="105" idx="2"/>
          </p:cNvCxnSpPr>
          <p:nvPr/>
        </p:nvCxnSpPr>
        <p:spPr>
          <a:xfrm flipH="1" flipV="1">
            <a:off x="6944342" y="2536096"/>
            <a:ext cx="471635" cy="873019"/>
          </a:xfrm>
          <a:prstGeom prst="straightConnector1">
            <a:avLst/>
          </a:prstGeom>
          <a:noFill/>
          <a:ln w="53975" cap="flat" cmpd="sng" algn="ctr">
            <a:solidFill>
              <a:srgbClr val="00B050"/>
            </a:solidFill>
            <a:prstDash val="solid"/>
            <a:miter lim="800000"/>
            <a:headEnd type="triangle"/>
            <a:tailEnd type="triangle"/>
          </a:ln>
          <a:effectLst/>
        </p:spPr>
      </p:cxnSp>
      <p:cxnSp>
        <p:nvCxnSpPr>
          <p:cNvPr id="124" name="Straight Arrow Connector 123"/>
          <p:cNvCxnSpPr>
            <a:stCxn id="80" idx="4"/>
          </p:cNvCxnSpPr>
          <p:nvPr/>
        </p:nvCxnSpPr>
        <p:spPr>
          <a:xfrm flipH="1" flipV="1">
            <a:off x="6974171" y="2544853"/>
            <a:ext cx="1957124" cy="864303"/>
          </a:xfrm>
          <a:prstGeom prst="straightConnector1">
            <a:avLst/>
          </a:prstGeom>
          <a:noFill/>
          <a:ln w="53975" cap="flat" cmpd="sng" algn="ctr">
            <a:solidFill>
              <a:srgbClr val="00B050"/>
            </a:solidFill>
            <a:prstDash val="solid"/>
            <a:miter lim="800000"/>
            <a:headEnd type="triangle"/>
            <a:tailEnd type="triangle"/>
          </a:ln>
          <a:effectLst/>
        </p:spPr>
      </p:cxnSp>
      <p:cxnSp>
        <p:nvCxnSpPr>
          <p:cNvPr id="125" name="Straight Arrow Connector 124"/>
          <p:cNvCxnSpPr>
            <a:stCxn id="96" idx="4"/>
          </p:cNvCxnSpPr>
          <p:nvPr/>
        </p:nvCxnSpPr>
        <p:spPr>
          <a:xfrm flipH="1" flipV="1">
            <a:off x="6974171" y="2557818"/>
            <a:ext cx="3481124" cy="849260"/>
          </a:xfrm>
          <a:prstGeom prst="straightConnector1">
            <a:avLst/>
          </a:prstGeom>
          <a:noFill/>
          <a:ln w="53975" cap="flat" cmpd="sng" algn="ctr">
            <a:solidFill>
              <a:srgbClr val="00B050"/>
            </a:solidFill>
            <a:prstDash val="solid"/>
            <a:miter lim="800000"/>
            <a:headEnd type="triangle"/>
            <a:tailEnd type="triangle"/>
          </a:ln>
          <a:effectLst/>
        </p:spPr>
      </p:cxnSp>
      <p:cxnSp>
        <p:nvCxnSpPr>
          <p:cNvPr id="126" name="Straight Arrow Connector 125"/>
          <p:cNvCxnSpPr/>
          <p:nvPr/>
        </p:nvCxnSpPr>
        <p:spPr>
          <a:xfrm flipH="1">
            <a:off x="3351875" y="4198126"/>
            <a:ext cx="395389" cy="362787"/>
          </a:xfrm>
          <a:prstGeom prst="straightConnector1">
            <a:avLst/>
          </a:prstGeom>
          <a:noFill/>
          <a:ln w="53975" cap="flat" cmpd="sng" algn="ctr">
            <a:solidFill>
              <a:srgbClr val="FFFFFF"/>
            </a:solidFill>
            <a:prstDash val="solid"/>
            <a:miter lim="800000"/>
            <a:tailEnd type="triangle"/>
          </a:ln>
          <a:effectLst/>
        </p:spPr>
      </p:cxnSp>
      <p:pic>
        <p:nvPicPr>
          <p:cNvPr id="127" name="Picture 126"/>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6636541" y="88669"/>
            <a:ext cx="780290" cy="780290"/>
          </a:xfrm>
          <a:prstGeom prst="rect">
            <a:avLst/>
          </a:prstGeom>
        </p:spPr>
      </p:pic>
      <p:pic>
        <p:nvPicPr>
          <p:cNvPr id="128" name="Picture 127"/>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432942" y="1645302"/>
            <a:ext cx="780290" cy="780290"/>
          </a:xfrm>
          <a:prstGeom prst="rect">
            <a:avLst/>
          </a:prstGeom>
        </p:spPr>
      </p:pic>
      <p:cxnSp>
        <p:nvCxnSpPr>
          <p:cNvPr id="129" name="Straight Arrow Connector 128"/>
          <p:cNvCxnSpPr/>
          <p:nvPr/>
        </p:nvCxnSpPr>
        <p:spPr>
          <a:xfrm>
            <a:off x="1362734" y="2098284"/>
            <a:ext cx="792975" cy="8614"/>
          </a:xfrm>
          <a:prstGeom prst="straightConnector1">
            <a:avLst/>
          </a:prstGeom>
          <a:noFill/>
          <a:ln w="53975" cap="flat" cmpd="sng" algn="ctr">
            <a:solidFill>
              <a:srgbClr val="FFFFFF"/>
            </a:solidFill>
            <a:prstDash val="solid"/>
            <a:miter lim="800000"/>
            <a:tailEnd type="triangle"/>
          </a:ln>
          <a:effectLst/>
        </p:spPr>
      </p:cxnSp>
      <p:sp>
        <p:nvSpPr>
          <p:cNvPr id="130" name="TextBox 129"/>
          <p:cNvSpPr txBox="1"/>
          <p:nvPr/>
        </p:nvSpPr>
        <p:spPr>
          <a:xfrm>
            <a:off x="7428798" y="83"/>
            <a:ext cx="1943639" cy="9264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web browser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or device</a:t>
            </a:r>
          </a:p>
        </p:txBody>
      </p:sp>
      <p:sp>
        <p:nvSpPr>
          <p:cNvPr id="131" name="Hexagon 130"/>
          <p:cNvSpPr>
            <a:spLocks noChangeAspect="1"/>
          </p:cNvSpPr>
          <p:nvPr/>
        </p:nvSpPr>
        <p:spPr bwMode="auto">
          <a:xfrm>
            <a:off x="124653" y="5821910"/>
            <a:ext cx="361407" cy="318905"/>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2" name="TextBox 131"/>
          <p:cNvSpPr txBox="1"/>
          <p:nvPr/>
        </p:nvSpPr>
        <p:spPr>
          <a:xfrm>
            <a:off x="427931" y="5419678"/>
            <a:ext cx="2142945" cy="11141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game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function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pic>
        <p:nvPicPr>
          <p:cNvPr id="133" name="Picture 132"/>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1281572" y="167822"/>
            <a:ext cx="780290" cy="780290"/>
          </a:xfrm>
          <a:prstGeom prst="rect">
            <a:avLst/>
          </a:prstGeom>
        </p:spPr>
      </p:pic>
      <p:sp>
        <p:nvSpPr>
          <p:cNvPr id="134" name="TextBox 133"/>
          <p:cNvSpPr txBox="1"/>
          <p:nvPr/>
        </p:nvSpPr>
        <p:spPr>
          <a:xfrm>
            <a:off x="10455295" y="346531"/>
            <a:ext cx="103794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CDN</a:t>
            </a:r>
          </a:p>
        </p:txBody>
      </p:sp>
      <p:sp>
        <p:nvSpPr>
          <p:cNvPr id="2" name="TextBox 1"/>
          <p:cNvSpPr txBox="1"/>
          <p:nvPr/>
        </p:nvSpPr>
        <p:spPr>
          <a:xfrm>
            <a:off x="3153877" y="2579092"/>
            <a:ext cx="263142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32 Microservices</a:t>
            </a:r>
          </a:p>
        </p:txBody>
      </p:sp>
      <p:sp>
        <p:nvSpPr>
          <p:cNvPr id="135" name="Hexagon 134"/>
          <p:cNvSpPr>
            <a:spLocks noChangeAspect="1"/>
          </p:cNvSpPr>
          <p:nvPr/>
        </p:nvSpPr>
        <p:spPr bwMode="auto">
          <a:xfrm>
            <a:off x="131590" y="4976715"/>
            <a:ext cx="361407" cy="318905"/>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TextBox 135"/>
          <p:cNvSpPr txBox="1"/>
          <p:nvPr/>
        </p:nvSpPr>
        <p:spPr>
          <a:xfrm>
            <a:off x="435196" y="4694338"/>
            <a:ext cx="1368020" cy="8433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aggregate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
        <p:nvSpPr>
          <p:cNvPr id="139" name="Hexagon 138"/>
          <p:cNvSpPr>
            <a:spLocks noChangeAspect="1"/>
          </p:cNvSpPr>
          <p:nvPr/>
        </p:nvSpPr>
        <p:spPr bwMode="auto">
          <a:xfrm>
            <a:off x="120305" y="4131520"/>
            <a:ext cx="361407" cy="318905"/>
          </a:xfrm>
          <a:prstGeom prst="hexagon">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TextBox 139"/>
          <p:cNvSpPr txBox="1"/>
          <p:nvPr/>
        </p:nvSpPr>
        <p:spPr>
          <a:xfrm>
            <a:off x="404561" y="3879492"/>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physics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a:t>
            </a:r>
          </a:p>
        </p:txBody>
      </p:sp>
      <p:sp>
        <p:nvSpPr>
          <p:cNvPr id="143" name="Hexagon 142"/>
          <p:cNvSpPr>
            <a:spLocks noChangeAspect="1"/>
          </p:cNvSpPr>
          <p:nvPr/>
        </p:nvSpPr>
        <p:spPr bwMode="auto">
          <a:xfrm>
            <a:off x="120305" y="3287571"/>
            <a:ext cx="361407" cy="318905"/>
          </a:xfrm>
          <a:prstGeom prst="hexagon">
            <a:avLst/>
          </a:prstGeom>
          <a:solidFill>
            <a:srgbClr val="9C6CD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TextBox 143"/>
          <p:cNvSpPr txBox="1"/>
          <p:nvPr/>
        </p:nvSpPr>
        <p:spPr>
          <a:xfrm>
            <a:off x="404561" y="3003300"/>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routing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
        <p:nvSpPr>
          <p:cNvPr id="3" name="矩形 2"/>
          <p:cNvSpPr/>
          <p:nvPr/>
        </p:nvSpPr>
        <p:spPr>
          <a:xfrm>
            <a:off x="5509646" y="3312597"/>
            <a:ext cx="1417183" cy="369332"/>
          </a:xfrm>
          <a:prstGeom prst="rect">
            <a:avLst/>
          </a:prstGeom>
        </p:spPr>
        <p:txBody>
          <a:bodyPr wrap="none">
            <a:spAutoFit/>
          </a:bodyPr>
          <a:lstStyle/>
          <a:p>
            <a:r>
              <a:rPr lang="en-US" altLang="zh-TW" spc="-102" dirty="0">
                <a:ln w="3175">
                  <a:noFill/>
                </a:ln>
                <a:solidFill>
                  <a:srgbClr val="505050"/>
                </a:solidFill>
                <a:latin typeface="Segoe UI Light"/>
                <a:ea typeface="MS PGothic" panose="020B0600070205080204" pitchFamily="34" charset="-128"/>
                <a:cs typeface="Segoe UI" pitchFamily="34" charset="0"/>
              </a:rPr>
              <a:t>Age of Ascent </a:t>
            </a:r>
            <a:endParaRPr lang="zh-TW" altLang="en-US" dirty="0"/>
          </a:p>
        </p:txBody>
      </p:sp>
    </p:spTree>
    <p:extLst>
      <p:ext uri="{BB962C8B-B14F-4D97-AF65-F5344CB8AC3E}">
        <p14:creationId xmlns:p14="http://schemas.microsoft.com/office/powerpoint/2010/main" val="18160661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63F2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Azure Functions</a:t>
            </a:r>
            <a:endParaRPr lang="en-US" dirty="0"/>
          </a:p>
        </p:txBody>
      </p:sp>
    </p:spTree>
    <p:extLst>
      <p:ext uri="{BB962C8B-B14F-4D97-AF65-F5344CB8AC3E}">
        <p14:creationId xmlns:p14="http://schemas.microsoft.com/office/powerpoint/2010/main" val="20317119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867394" y="2811851"/>
            <a:ext cx="6587476" cy="3026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latin typeface="Calibri" panose="020F0502020204030204"/>
                <a:ea typeface="+mn-ea"/>
                <a:cs typeface="+mn-cs"/>
              </a:rPr>
              <a:t>Build on Dev frameworks</a:t>
            </a:r>
          </a:p>
        </p:txBody>
      </p:sp>
      <p:sp>
        <p:nvSpPr>
          <p:cNvPr id="8" name="Rectangle 7"/>
          <p:cNvSpPr/>
          <p:nvPr/>
        </p:nvSpPr>
        <p:spPr>
          <a:xfrm>
            <a:off x="1128554" y="2811849"/>
            <a:ext cx="3492975" cy="30266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black"/>
                </a:solidFill>
                <a:effectLst/>
                <a:uLnTx/>
                <a:uFillTx/>
                <a:latin typeface="Calibri" panose="020F0502020204030204"/>
                <a:ea typeface="+mn-ea"/>
                <a:cs typeface="+mn-cs"/>
              </a:rPr>
              <a:t>Build on Infrastructure</a:t>
            </a:r>
          </a:p>
        </p:txBody>
      </p:sp>
      <p:cxnSp>
        <p:nvCxnSpPr>
          <p:cNvPr id="30" name="Straight Connector 29"/>
          <p:cNvCxnSpPr/>
          <p:nvPr/>
        </p:nvCxnSpPr>
        <p:spPr>
          <a:xfrm>
            <a:off x="8817006" y="3710524"/>
            <a:ext cx="492035"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0971621" y="262836"/>
            <a:ext cx="788460" cy="3608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ea typeface="+mn-ea"/>
                <a:cs typeface="+mn-cs"/>
              </a:rPr>
              <a:t>Preview</a:t>
            </a:r>
          </a:p>
        </p:txBody>
      </p:sp>
      <p:sp>
        <p:nvSpPr>
          <p:cNvPr id="70" name="Rectangle 69"/>
          <p:cNvSpPr/>
          <p:nvPr/>
        </p:nvSpPr>
        <p:spPr>
          <a:xfrm>
            <a:off x="10966893" y="668572"/>
            <a:ext cx="799524" cy="3217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ea typeface="+mn-ea"/>
                <a:cs typeface="+mn-cs"/>
              </a:rPr>
              <a:t>GA</a:t>
            </a:r>
          </a:p>
        </p:txBody>
      </p:sp>
      <p:sp>
        <p:nvSpPr>
          <p:cNvPr id="2" name="Title 1"/>
          <p:cNvSpPr>
            <a:spLocks noGrp="1"/>
          </p:cNvSpPr>
          <p:nvPr>
            <p:ph type="title"/>
          </p:nvPr>
        </p:nvSpPr>
        <p:spPr>
          <a:xfrm>
            <a:off x="855845" y="162771"/>
            <a:ext cx="10724786" cy="1351933"/>
          </a:xfrm>
        </p:spPr>
        <p:txBody>
          <a:bodyPr vert="horz" lIns="93258" tIns="46629" rIns="93258" bIns="46629" rtlCol="0" anchor="ctr">
            <a:normAutofit/>
          </a:bodyPr>
          <a:lstStyle/>
          <a:p>
            <a:r>
              <a:rPr lang="en-US" sz="3264" dirty="0">
                <a:solidFill>
                  <a:srgbClr val="00B0F0"/>
                </a:solidFill>
              </a:rPr>
              <a:t>The Azure Application Platform</a:t>
            </a:r>
          </a:p>
        </p:txBody>
      </p:sp>
      <p:sp>
        <p:nvSpPr>
          <p:cNvPr id="4" name="Rectangle 3"/>
          <p:cNvSpPr/>
          <p:nvPr/>
        </p:nvSpPr>
        <p:spPr>
          <a:xfrm>
            <a:off x="754105" y="1158623"/>
            <a:ext cx="11014844" cy="1000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rPr>
              <a:t>“App Creators”</a:t>
            </a:r>
          </a:p>
        </p:txBody>
      </p:sp>
      <p:sp>
        <p:nvSpPr>
          <p:cNvPr id="5" name="Rectangle 4"/>
          <p:cNvSpPr/>
          <p:nvPr/>
        </p:nvSpPr>
        <p:spPr>
          <a:xfrm>
            <a:off x="1221814" y="1574049"/>
            <a:ext cx="8181289" cy="44086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rPr>
              <a:t>Developers</a:t>
            </a:r>
          </a:p>
        </p:txBody>
      </p:sp>
      <p:sp>
        <p:nvSpPr>
          <p:cNvPr id="6" name="Rectangle 5"/>
          <p:cNvSpPr/>
          <p:nvPr/>
        </p:nvSpPr>
        <p:spPr>
          <a:xfrm>
            <a:off x="9523210" y="1574049"/>
            <a:ext cx="1829923" cy="4408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prstClr val="white"/>
                </a:solidFill>
                <a:effectLst/>
                <a:uLnTx/>
                <a:uFillTx/>
                <a:latin typeface="Calibri" panose="020F0502020204030204"/>
                <a:ea typeface="+mn-ea"/>
                <a:cs typeface="+mn-cs"/>
              </a:rPr>
              <a:t>Analysts</a:t>
            </a:r>
            <a:endPar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754106" y="6398291"/>
            <a:ext cx="11014844" cy="4097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rPr>
              <a:t>Microsoft Azure</a:t>
            </a:r>
          </a:p>
        </p:txBody>
      </p:sp>
      <p:grpSp>
        <p:nvGrpSpPr>
          <p:cNvPr id="49" name="Group 48"/>
          <p:cNvGrpSpPr/>
          <p:nvPr/>
        </p:nvGrpSpPr>
        <p:grpSpPr>
          <a:xfrm>
            <a:off x="1128556" y="5902218"/>
            <a:ext cx="10326315" cy="402596"/>
            <a:chOff x="1244018" y="4601498"/>
            <a:chExt cx="9917748" cy="1080455"/>
          </a:xfrm>
        </p:grpSpPr>
        <p:sp>
          <p:nvSpPr>
            <p:cNvPr id="45" name="Rectangle 44"/>
            <p:cNvSpPr/>
            <p:nvPr/>
          </p:nvSpPr>
          <p:spPr>
            <a:xfrm>
              <a:off x="7942984" y="4609008"/>
              <a:ext cx="3218782" cy="10681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LOB</a:t>
              </a:r>
            </a:p>
          </p:txBody>
        </p:sp>
        <p:sp>
          <p:nvSpPr>
            <p:cNvPr id="46" name="Rectangle 45"/>
            <p:cNvSpPr/>
            <p:nvPr/>
          </p:nvSpPr>
          <p:spPr>
            <a:xfrm>
              <a:off x="4834928" y="4601498"/>
              <a:ext cx="2991313" cy="108045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SaaS</a:t>
              </a:r>
            </a:p>
          </p:txBody>
        </p:sp>
        <p:sp>
          <p:nvSpPr>
            <p:cNvPr id="47" name="Rectangle 46"/>
            <p:cNvSpPr/>
            <p:nvPr/>
          </p:nvSpPr>
          <p:spPr>
            <a:xfrm>
              <a:off x="1244018" y="4609008"/>
              <a:ext cx="2077876" cy="10681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Lift &amp; Shift</a:t>
              </a:r>
            </a:p>
          </p:txBody>
        </p:sp>
        <p:sp>
          <p:nvSpPr>
            <p:cNvPr id="48" name="Rectangle 47"/>
            <p:cNvSpPr/>
            <p:nvPr/>
          </p:nvSpPr>
          <p:spPr>
            <a:xfrm>
              <a:off x="3488682" y="4601498"/>
              <a:ext cx="1110108" cy="106817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Docker</a:t>
              </a:r>
            </a:p>
          </p:txBody>
        </p:sp>
      </p:grpSp>
      <p:sp>
        <p:nvSpPr>
          <p:cNvPr id="66" name="Down Arrow 65"/>
          <p:cNvSpPr/>
          <p:nvPr/>
        </p:nvSpPr>
        <p:spPr>
          <a:xfrm>
            <a:off x="747043" y="2159037"/>
            <a:ext cx="367162" cy="423925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Down Arrow 66"/>
          <p:cNvSpPr/>
          <p:nvPr/>
        </p:nvSpPr>
        <p:spPr>
          <a:xfrm>
            <a:off x="11463701" y="2159036"/>
            <a:ext cx="367162" cy="423925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2" name="Group 31"/>
          <p:cNvGrpSpPr/>
          <p:nvPr/>
        </p:nvGrpSpPr>
        <p:grpSpPr>
          <a:xfrm>
            <a:off x="1221813" y="2005822"/>
            <a:ext cx="3312109" cy="3417276"/>
            <a:chOff x="1197031" y="1966649"/>
            <a:chExt cx="3247507" cy="3350623"/>
          </a:xfrm>
        </p:grpSpPr>
        <p:sp>
          <p:nvSpPr>
            <p:cNvPr id="13" name="Down Arrow 12"/>
            <p:cNvSpPr/>
            <p:nvPr/>
          </p:nvSpPr>
          <p:spPr>
            <a:xfrm>
              <a:off x="2109377" y="1966649"/>
              <a:ext cx="1417272" cy="1023493"/>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50" name="Group 49"/>
            <p:cNvGrpSpPr/>
            <p:nvPr/>
          </p:nvGrpSpPr>
          <p:grpSpPr>
            <a:xfrm>
              <a:off x="1197031" y="3638102"/>
              <a:ext cx="1064029" cy="167917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Calibri" panose="020F0502020204030204"/>
                    <a:ea typeface="+mn-ea"/>
                    <a:cs typeface="+mn-cs"/>
                  </a:rPr>
                  <a:t>Virtual Machines</a:t>
                </a:r>
              </a:p>
            </p:txBody>
          </p:sp>
          <p:sp>
            <p:nvSpPr>
              <p:cNvPr id="21" name="Rectangle 20"/>
              <p:cNvSpPr/>
              <p:nvPr/>
            </p:nvSpPr>
            <p:spPr>
              <a:xfrm>
                <a:off x="1280160" y="4650167"/>
                <a:ext cx="914400" cy="985862"/>
              </a:xfrm>
              <a:prstGeom prst="rect">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err="1">
                    <a:ln>
                      <a:noFill/>
                    </a:ln>
                    <a:solidFill>
                      <a:prstClr val="white"/>
                    </a:solidFill>
                    <a:effectLst/>
                    <a:uLnTx/>
                    <a:uFillTx/>
                    <a:latin typeface="Calibri" panose="020F0502020204030204"/>
                    <a:ea typeface="+mn-ea"/>
                    <a:cs typeface="+mn-cs"/>
                  </a:rPr>
                  <a:t>Stateful</a:t>
                </a: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 and stateless one-off solutions</a:t>
                </a:r>
              </a:p>
            </p:txBody>
          </p:sp>
        </p:grpSp>
        <p:grpSp>
          <p:nvGrpSpPr>
            <p:cNvPr id="51" name="Group 50"/>
            <p:cNvGrpSpPr/>
            <p:nvPr/>
          </p:nvGrpSpPr>
          <p:grpSpPr>
            <a:xfrm>
              <a:off x="2355273" y="3638102"/>
              <a:ext cx="997526" cy="1679169"/>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Calibri" panose="020F0502020204030204"/>
                    <a:ea typeface="+mn-ea"/>
                    <a:cs typeface="+mn-cs"/>
                  </a:rPr>
                  <a:t>VM </a:t>
                </a:r>
                <a:r>
                  <a:rPr kumimoji="0" lang="en-US" sz="1632" b="0" i="0" u="none" strike="noStrike" kern="0" cap="none" spc="0" normalizeH="0" baseline="0" noProof="0" dirty="0" err="1">
                    <a:ln>
                      <a:noFill/>
                    </a:ln>
                    <a:solidFill>
                      <a:prstClr val="white"/>
                    </a:solidFill>
                    <a:effectLst/>
                    <a:uLnTx/>
                    <a:uFillTx/>
                    <a:latin typeface="Calibri" panose="020F0502020204030204"/>
                    <a:ea typeface="+mn-ea"/>
                    <a:cs typeface="+mn-cs"/>
                  </a:rPr>
                  <a:t>ScaleSets</a:t>
                </a:r>
                <a:endParaRPr kumimoji="0" lang="en-US" sz="1632"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p:cNvSpPr/>
              <p:nvPr/>
            </p:nvSpPr>
            <p:spPr>
              <a:xfrm>
                <a:off x="2400993"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Scalable solutions</a:t>
                </a:r>
              </a:p>
            </p:txBody>
          </p:sp>
        </p:grpSp>
        <p:grpSp>
          <p:nvGrpSpPr>
            <p:cNvPr id="52" name="Group 51"/>
            <p:cNvGrpSpPr/>
            <p:nvPr/>
          </p:nvGrpSpPr>
          <p:grpSpPr>
            <a:xfrm>
              <a:off x="3447012" y="3638102"/>
              <a:ext cx="997526" cy="1679168"/>
              <a:chOff x="3455327" y="4039982"/>
              <a:chExt cx="997526" cy="1679168"/>
            </a:xfrm>
          </p:grpSpPr>
          <p:sp>
            <p:nvSpPr>
              <p:cNvPr id="11" name="Rectangle 10"/>
              <p:cNvSpPr/>
              <p:nvPr/>
            </p:nvSpPr>
            <p:spPr>
              <a:xfrm>
                <a:off x="3455327" y="4039982"/>
                <a:ext cx="997526" cy="16791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Calibri" panose="020F0502020204030204"/>
                    <a:ea typeface="+mn-ea"/>
                    <a:cs typeface="+mn-cs"/>
                  </a:rPr>
                  <a:t>Container Service</a:t>
                </a:r>
              </a:p>
            </p:txBody>
          </p:sp>
          <p:sp>
            <p:nvSpPr>
              <p:cNvPr id="23" name="Rectangle 22"/>
              <p:cNvSpPr/>
              <p:nvPr/>
            </p:nvSpPr>
            <p:spPr>
              <a:xfrm>
                <a:off x="3496890" y="4650167"/>
                <a:ext cx="914400" cy="9858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Scalable, orchestrated Docker images deployed into containers</a:t>
                </a:r>
              </a:p>
            </p:txBody>
          </p:sp>
        </p:grpSp>
      </p:grpSp>
      <p:grpSp>
        <p:nvGrpSpPr>
          <p:cNvPr id="3" name="Group 2"/>
          <p:cNvGrpSpPr/>
          <p:nvPr/>
        </p:nvGrpSpPr>
        <p:grpSpPr>
          <a:xfrm>
            <a:off x="1261254" y="2943051"/>
            <a:ext cx="9964708" cy="576097"/>
            <a:chOff x="1244017" y="3287479"/>
            <a:chExt cx="9770347" cy="564860"/>
          </a:xfrm>
        </p:grpSpPr>
        <p:sp>
          <p:nvSpPr>
            <p:cNvPr id="44" name="Left-Right Arrow 43"/>
            <p:cNvSpPr/>
            <p:nvPr/>
          </p:nvSpPr>
          <p:spPr>
            <a:xfrm>
              <a:off x="4645142" y="3287479"/>
              <a:ext cx="6369222" cy="564860"/>
            </a:xfrm>
            <a:prstGeom prst="leftRightArrow">
              <a:avLst>
                <a:gd name="adj1" fmla="val 58317"/>
                <a:gd name="adj2" fmla="val 52793"/>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Differentiation               		Time to value</a:t>
              </a:r>
            </a:p>
          </p:txBody>
        </p:sp>
        <p:sp>
          <p:nvSpPr>
            <p:cNvPr id="64" name="Rectangle 63"/>
            <p:cNvSpPr/>
            <p:nvPr/>
          </p:nvSpPr>
          <p:spPr>
            <a:xfrm>
              <a:off x="1244017" y="3392022"/>
              <a:ext cx="3203524" cy="35577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Existing App Investments</a:t>
              </a:r>
            </a:p>
          </p:txBody>
        </p:sp>
      </p:grpSp>
      <p:grpSp>
        <p:nvGrpSpPr>
          <p:cNvPr id="31" name="Group 30"/>
          <p:cNvGrpSpPr/>
          <p:nvPr/>
        </p:nvGrpSpPr>
        <p:grpSpPr>
          <a:xfrm>
            <a:off x="4730036" y="2005819"/>
            <a:ext cx="6646256" cy="3417272"/>
            <a:chOff x="4729223" y="2005799"/>
            <a:chExt cx="6646352" cy="3417322"/>
          </a:xfrm>
        </p:grpSpPr>
        <p:grpSp>
          <p:nvGrpSpPr>
            <p:cNvPr id="76" name="Group 75"/>
            <p:cNvGrpSpPr/>
            <p:nvPr/>
          </p:nvGrpSpPr>
          <p:grpSpPr>
            <a:xfrm>
              <a:off x="4729223" y="2005799"/>
              <a:ext cx="6646352" cy="3417322"/>
              <a:chOff x="4636828" y="1966649"/>
              <a:chExt cx="6516623" cy="3350621"/>
            </a:xfrm>
          </p:grpSpPr>
          <p:grpSp>
            <p:nvGrpSpPr>
              <p:cNvPr id="53" name="Group 52"/>
              <p:cNvGrpSpPr/>
              <p:nvPr/>
            </p:nvGrpSpPr>
            <p:grpSpPr>
              <a:xfrm>
                <a:off x="4636828" y="3638101"/>
                <a:ext cx="939755" cy="1679168"/>
                <a:chOff x="4645143" y="4039981"/>
                <a:chExt cx="939755" cy="1679168"/>
              </a:xfrm>
            </p:grpSpPr>
            <p:sp>
              <p:nvSpPr>
                <p:cNvPr id="20" name="Rectangle 19"/>
                <p:cNvSpPr/>
                <p:nvPr/>
              </p:nvSpPr>
              <p:spPr>
                <a:xfrm>
                  <a:off x="4645143" y="4039981"/>
                  <a:ext cx="939755"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Calibri" panose="020F0502020204030204"/>
                      <a:ea typeface="+mn-ea"/>
                      <a:cs typeface="+mn-cs"/>
                    </a:rPr>
                    <a:t>Batch</a:t>
                  </a:r>
                </a:p>
              </p:txBody>
            </p:sp>
            <p:sp>
              <p:nvSpPr>
                <p:cNvPr id="24" name="Rectangle 23"/>
                <p:cNvSpPr/>
                <p:nvPr/>
              </p:nvSpPr>
              <p:spPr>
                <a:xfrm>
                  <a:off x="4709565" y="4650166"/>
                  <a:ext cx="800796"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Custom High Performance Computing solutions</a:t>
                  </a:r>
                </a:p>
              </p:txBody>
            </p:sp>
          </p:grpSp>
          <p:grpSp>
            <p:nvGrpSpPr>
              <p:cNvPr id="58" name="Group 57"/>
              <p:cNvGrpSpPr/>
              <p:nvPr/>
            </p:nvGrpSpPr>
            <p:grpSpPr>
              <a:xfrm>
                <a:off x="5659001" y="3638101"/>
                <a:ext cx="861057" cy="1679168"/>
                <a:chOff x="5667316" y="4039981"/>
                <a:chExt cx="861057" cy="1679168"/>
              </a:xfrm>
            </p:grpSpPr>
            <p:sp>
              <p:nvSpPr>
                <p:cNvPr id="19" name="Rectangle 18"/>
                <p:cNvSpPr/>
                <p:nvPr/>
              </p:nvSpPr>
              <p:spPr>
                <a:xfrm>
                  <a:off x="5667316" y="4039981"/>
                  <a:ext cx="861057"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Open </a:t>
                  </a:r>
                  <a:r>
                    <a:rPr kumimoji="0" lang="en-US" sz="1400" b="0" i="0" u="none" strike="noStrike" kern="0" cap="none" spc="0" normalizeH="0" baseline="0" noProof="0">
                      <a:ln>
                        <a:noFill/>
                      </a:ln>
                      <a:solidFill>
                        <a:prstClr val="white"/>
                      </a:solidFill>
                      <a:effectLst/>
                      <a:uLnTx/>
                      <a:uFillTx/>
                      <a:latin typeface="Calibri" panose="020F0502020204030204"/>
                      <a:ea typeface="+mn-ea"/>
                      <a:cs typeface="+mn-cs"/>
                    </a:rPr>
                    <a:t>Source PaaS</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p:nvSpPr>
              <p:spPr>
                <a:xfrm>
                  <a:off x="5710955" y="4845248"/>
                  <a:ext cx="758534" cy="7907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Cloud Foundry,</a:t>
                  </a:r>
                </a:p>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Open Shift</a:t>
                  </a:r>
                </a:p>
              </p:txBody>
            </p:sp>
          </p:grpSp>
          <p:grpSp>
            <p:nvGrpSpPr>
              <p:cNvPr id="59" name="Group 58"/>
              <p:cNvGrpSpPr/>
              <p:nvPr/>
            </p:nvGrpSpPr>
            <p:grpSpPr>
              <a:xfrm>
                <a:off x="6605464" y="3638101"/>
                <a:ext cx="982280" cy="1679168"/>
                <a:chOff x="6613779" y="4039981"/>
                <a:chExt cx="982280" cy="1679168"/>
              </a:xfrm>
            </p:grpSpPr>
            <p:sp>
              <p:nvSpPr>
                <p:cNvPr id="18" name="Rectangle 17"/>
                <p:cNvSpPr/>
                <p:nvPr/>
              </p:nvSpPr>
              <p:spPr>
                <a:xfrm>
                  <a:off x="6613779" y="4039981"/>
                  <a:ext cx="982280" cy="16791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Calibri" panose="020F0502020204030204"/>
                      <a:ea typeface="+mn-ea"/>
                      <a:cs typeface="+mn-cs"/>
                    </a:rPr>
                    <a:t>Service Fabric</a:t>
                  </a:r>
                </a:p>
              </p:txBody>
            </p:sp>
            <p:sp>
              <p:nvSpPr>
                <p:cNvPr id="26" name="Rectangle 25"/>
                <p:cNvSpPr/>
                <p:nvPr/>
              </p:nvSpPr>
              <p:spPr>
                <a:xfrm>
                  <a:off x="6681659" y="4650166"/>
                  <a:ext cx="854227" cy="9858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Custom </a:t>
                  </a:r>
                  <a:r>
                    <a:rPr kumimoji="0" lang="en-US" sz="918" b="0" i="0" u="none" strike="noStrike" kern="0" cap="none" spc="0" normalizeH="0" baseline="0" noProof="0" dirty="0" err="1">
                      <a:ln>
                        <a:noFill/>
                      </a:ln>
                      <a:solidFill>
                        <a:prstClr val="white"/>
                      </a:solidFill>
                      <a:effectLst/>
                      <a:uLnTx/>
                      <a:uFillTx/>
                      <a:latin typeface="Calibri" panose="020F0502020204030204"/>
                      <a:ea typeface="+mn-ea"/>
                      <a:cs typeface="+mn-cs"/>
                    </a:rPr>
                    <a:t>Microservice</a:t>
                  </a: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-based stateless and </a:t>
                  </a:r>
                  <a:r>
                    <a:rPr kumimoji="0" lang="en-US" sz="918" b="0" i="0" u="none" strike="noStrike" kern="0" cap="none" spc="0" normalizeH="0" baseline="0" noProof="0" dirty="0" err="1">
                      <a:ln>
                        <a:noFill/>
                      </a:ln>
                      <a:solidFill>
                        <a:prstClr val="white"/>
                      </a:solidFill>
                      <a:effectLst/>
                      <a:uLnTx/>
                      <a:uFillTx/>
                      <a:latin typeface="Calibri" panose="020F0502020204030204"/>
                      <a:ea typeface="+mn-ea"/>
                      <a:cs typeface="+mn-cs"/>
                    </a:rPr>
                    <a:t>stateful</a:t>
                  </a: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 solutions</a:t>
                  </a:r>
                </a:p>
              </p:txBody>
            </p:sp>
          </p:grpSp>
          <p:grpSp>
            <p:nvGrpSpPr>
              <p:cNvPr id="62" name="Group 61"/>
              <p:cNvGrpSpPr/>
              <p:nvPr/>
            </p:nvGrpSpPr>
            <p:grpSpPr>
              <a:xfrm>
                <a:off x="10226700" y="3629789"/>
                <a:ext cx="926751" cy="1679168"/>
                <a:chOff x="10235015" y="4031669"/>
                <a:chExt cx="926751" cy="1679168"/>
              </a:xfrm>
            </p:grpSpPr>
            <p:sp>
              <p:nvSpPr>
                <p:cNvPr id="14" name="Rectangle 13"/>
                <p:cNvSpPr/>
                <p:nvPr/>
              </p:nvSpPr>
              <p:spPr>
                <a:xfrm>
                  <a:off x="10235015" y="4031669"/>
                  <a:ext cx="926751" cy="16791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Calibri" panose="020F0502020204030204"/>
                      <a:ea typeface="+mn-ea"/>
                      <a:cs typeface="+mn-cs"/>
                    </a:rPr>
                    <a:t>Power Apps</a:t>
                  </a:r>
                </a:p>
              </p:txBody>
            </p:sp>
            <p:sp>
              <p:nvSpPr>
                <p:cNvPr id="29" name="Rectangle 28"/>
                <p:cNvSpPr/>
                <p:nvPr/>
              </p:nvSpPr>
              <p:spPr>
                <a:xfrm>
                  <a:off x="10291157" y="4634344"/>
                  <a:ext cx="828450" cy="9858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Graphical design mobile solutions</a:t>
                  </a:r>
                </a:p>
              </p:txBody>
            </p:sp>
          </p:grpSp>
          <p:grpSp>
            <p:nvGrpSpPr>
              <p:cNvPr id="75" name="Group 74"/>
              <p:cNvGrpSpPr/>
              <p:nvPr/>
            </p:nvGrpSpPr>
            <p:grpSpPr>
              <a:xfrm>
                <a:off x="7641441" y="3638102"/>
                <a:ext cx="2535622" cy="1679168"/>
                <a:chOff x="7641441" y="3638102"/>
                <a:chExt cx="2535622" cy="1679168"/>
              </a:xfrm>
            </p:grpSpPr>
            <p:sp>
              <p:nvSpPr>
                <p:cNvPr id="17" name="Rectangle 16"/>
                <p:cNvSpPr/>
                <p:nvPr/>
              </p:nvSpPr>
              <p:spPr>
                <a:xfrm>
                  <a:off x="7641441" y="3638102"/>
                  <a:ext cx="2535622"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Calibri" panose="020F0502020204030204"/>
                      <a:ea typeface="+mn-ea"/>
                      <a:cs typeface="+mn-cs"/>
                    </a:rPr>
                    <a:t>App Service</a:t>
                  </a:r>
                </a:p>
              </p:txBody>
            </p:sp>
            <p:sp>
              <p:nvSpPr>
                <p:cNvPr id="27" name="Rectangle 26"/>
                <p:cNvSpPr/>
                <p:nvPr/>
              </p:nvSpPr>
              <p:spPr>
                <a:xfrm>
                  <a:off x="8472807" y="4348685"/>
                  <a:ext cx="996297" cy="8045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Template based rapid development web, mobile and API solutions</a:t>
                  </a:r>
                </a:p>
              </p:txBody>
            </p:sp>
            <p:sp>
              <p:nvSpPr>
                <p:cNvPr id="28" name="Rectangle 27"/>
                <p:cNvSpPr/>
                <p:nvPr/>
              </p:nvSpPr>
              <p:spPr>
                <a:xfrm>
                  <a:off x="9351174" y="4348685"/>
                  <a:ext cx="809980" cy="8045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Orchestrated workflow based integration solutions</a:t>
                  </a:r>
                </a:p>
              </p:txBody>
            </p:sp>
            <p:sp>
              <p:nvSpPr>
                <p:cNvPr id="12" name="Rectangle 11"/>
                <p:cNvSpPr/>
                <p:nvPr/>
              </p:nvSpPr>
              <p:spPr>
                <a:xfrm>
                  <a:off x="9529070" y="3979738"/>
                  <a:ext cx="508480" cy="280722"/>
                </a:xfrm>
                <a:prstGeom prst="rect">
                  <a:avLst/>
                </a:prstGeom>
              </p:spPr>
              <p:txBody>
                <a:bodyPr wrap="none">
                  <a:spAutoFit/>
                </a:bodyP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prstClr val="white"/>
                      </a:solidFill>
                      <a:effectLst/>
                      <a:uLnTx/>
                      <a:uFillTx/>
                      <a:latin typeface="Calibri" panose="020F0502020204030204"/>
                      <a:ea typeface="+mn-ea"/>
                      <a:cs typeface="+mn-cs"/>
                    </a:rPr>
                    <a:t>Logic</a:t>
                  </a:r>
                  <a:endPar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p:cNvSpPr/>
                <p:nvPr/>
              </p:nvSpPr>
              <p:spPr>
                <a:xfrm>
                  <a:off x="8472807" y="3974259"/>
                  <a:ext cx="949522" cy="469110"/>
                </a:xfrm>
                <a:prstGeom prst="rect">
                  <a:avLst/>
                </a:prstGeom>
              </p:spPr>
              <p:txBody>
                <a:bodyPr wrap="square">
                  <a:spAutoFit/>
                </a:bodyP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prstClr val="white"/>
                      </a:solidFill>
                      <a:effectLst/>
                      <a:uLnTx/>
                      <a:uFillTx/>
                      <a:latin typeface="Calibri" panose="020F0502020204030204"/>
                      <a:ea typeface="+mn-ea"/>
                      <a:cs typeface="+mn-cs"/>
                    </a:rPr>
                    <a:t>Web/Mob/API</a:t>
                  </a:r>
                  <a:endPar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71" name="Down Arrow 70"/>
              <p:cNvSpPr/>
              <p:nvPr/>
            </p:nvSpPr>
            <p:spPr>
              <a:xfrm>
                <a:off x="6133486" y="1966649"/>
                <a:ext cx="1417272" cy="1023493"/>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Down Arrow 71"/>
              <p:cNvSpPr/>
              <p:nvPr/>
            </p:nvSpPr>
            <p:spPr>
              <a:xfrm>
                <a:off x="9520311" y="1978146"/>
                <a:ext cx="1417272" cy="1011563"/>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5" name="Rectangle 14"/>
            <p:cNvSpPr/>
            <p:nvPr/>
          </p:nvSpPr>
          <p:spPr>
            <a:xfrm>
              <a:off x="7888032" y="4053377"/>
              <a:ext cx="802743" cy="1284970"/>
            </a:xfrm>
            <a:prstGeom prst="rect">
              <a:avLst/>
            </a:prstGeom>
            <a:noFill/>
            <a:ln>
              <a:solidFill>
                <a:srgbClr val="94B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4"/>
            <p:cNvSpPr/>
            <p:nvPr/>
          </p:nvSpPr>
          <p:spPr>
            <a:xfrm>
              <a:off x="7920595" y="4425325"/>
              <a:ext cx="730505" cy="82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All the goodness of App Service in a dedicated environment</a:t>
              </a:r>
            </a:p>
          </p:txBody>
        </p:sp>
        <p:sp>
          <p:nvSpPr>
            <p:cNvPr id="56" name="Rectangle 55"/>
            <p:cNvSpPr/>
            <p:nvPr/>
          </p:nvSpPr>
          <p:spPr>
            <a:xfrm>
              <a:off x="7814872" y="4085214"/>
              <a:ext cx="941952" cy="253920"/>
            </a:xfrm>
            <a:prstGeom prst="rect">
              <a:avLst/>
            </a:prstGeom>
          </p:spPr>
          <p:txBody>
            <a:bodyPr wrap="square">
              <a:spAutoFit/>
            </a:bodyPr>
            <a:lstStyle/>
            <a:p>
              <a:pPr marL="0" marR="0" lvl="0" indent="0" algn="ctr" defTabSz="93260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ea typeface="+mn-ea"/>
                  <a:cs typeface="+mn-cs"/>
                </a:rPr>
                <a:t>Environments</a:t>
              </a: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33" name="Oval 32"/>
          <p:cNvSpPr/>
          <p:nvPr/>
        </p:nvSpPr>
        <p:spPr>
          <a:xfrm>
            <a:off x="2314763" y="3407115"/>
            <a:ext cx="1158791" cy="2319380"/>
          </a:xfrm>
          <a:prstGeom prst="ellipse">
            <a:avLst/>
          </a:prstGeom>
          <a:noFill/>
          <a:ln w="38100">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p:cNvSpPr/>
          <p:nvPr/>
        </p:nvSpPr>
        <p:spPr>
          <a:xfrm>
            <a:off x="5612467" y="3393662"/>
            <a:ext cx="1215044" cy="2319380"/>
          </a:xfrm>
          <a:prstGeom prst="ellipse">
            <a:avLst/>
          </a:prstGeom>
          <a:noFill/>
          <a:ln w="38100">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54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32563" rtl="0" eaLnBrk="1" fontAlgn="auto" latinLnBrk="0" hangingPunct="1">
              <a:lnSpc>
                <a:spcPct val="100000"/>
              </a:lnSpc>
              <a:spcBef>
                <a:spcPts val="0"/>
              </a:spcBef>
              <a:spcAft>
                <a:spcPts val="0"/>
              </a:spcAft>
              <a:buClrTx/>
              <a:buSzTx/>
              <a:buFontTx/>
              <a:buNone/>
              <a:tabLst/>
              <a:defRPr/>
            </a:pPr>
            <a:fld id="{ADA07C09-8A41-3B46-A636-3955072BBB4F}" type="slidenum">
              <a:rPr kumimoji="0" lang="en-US" sz="675" b="0" i="0" u="none" strike="noStrike" kern="1200" cap="none" spc="0" normalizeH="0" baseline="0" noProof="0">
                <a:ln>
                  <a:noFill/>
                </a:ln>
                <a:solidFill>
                  <a:srgbClr val="000000"/>
                </a:solidFill>
                <a:effectLst/>
                <a:uLnTx/>
                <a:uFillTx/>
                <a:latin typeface="Segoe UI"/>
                <a:ea typeface="+mn-ea"/>
                <a:cs typeface="+mn-cs"/>
              </a:rPr>
              <a:pPr marL="0" marR="0" lvl="0" indent="0" algn="r" defTabSz="932563" rtl="0" eaLnBrk="1" fontAlgn="auto" latinLnBrk="0" hangingPunct="1">
                <a:lnSpc>
                  <a:spcPct val="100000"/>
                </a:lnSpc>
                <a:spcBef>
                  <a:spcPts val="0"/>
                </a:spcBef>
                <a:spcAft>
                  <a:spcPts val="0"/>
                </a:spcAft>
                <a:buClrTx/>
                <a:buSzTx/>
                <a:buFontTx/>
                <a:buNone/>
                <a:tabLst/>
                <a:defRPr/>
              </a:pPr>
              <a:t>45</a:t>
            </a:fld>
            <a:endParaRPr kumimoji="0" lang="en-US" sz="675"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p:cNvSpPr/>
          <p:nvPr/>
        </p:nvSpPr>
        <p:spPr bwMode="auto">
          <a:xfrm>
            <a:off x="2326390" y="5298105"/>
            <a:ext cx="7637934" cy="567238"/>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68560" rIns="68560" bIns="68560" numCol="1" spcCol="0" rtlCol="0" fromWordArt="0" anchor="t" anchorCtr="0" forceAA="0" compatLnSpc="1">
            <a:prstTxWarp prst="textNoShape">
              <a:avLst/>
            </a:prstTxWarp>
            <a:noAutofit/>
          </a:bodyPr>
          <a:lstStyle/>
          <a:p>
            <a:pPr marL="0" marR="0" lvl="0" indent="0" algn="ctr" defTabSz="698755" rtl="0" eaLnBrk="1" fontAlgn="base" latinLnBrk="0" hangingPunct="1">
              <a:lnSpc>
                <a:spcPct val="90000"/>
              </a:lnSpc>
              <a:spcBef>
                <a:spcPts val="0"/>
              </a:spcBef>
              <a:spcAft>
                <a:spcPts val="0"/>
              </a:spcAft>
              <a:buClrTx/>
              <a:buSzTx/>
              <a:buFontTx/>
              <a:buNone/>
              <a:tabLst/>
              <a:defRPr/>
            </a:pPr>
            <a:r>
              <a:rPr kumimoji="0" lang="en-US" sz="10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 Services</a:t>
            </a:r>
          </a:p>
        </p:txBody>
      </p:sp>
      <p:sp>
        <p:nvSpPr>
          <p:cNvPr id="18" name="Rectangle 17"/>
          <p:cNvSpPr/>
          <p:nvPr/>
        </p:nvSpPr>
        <p:spPr bwMode="auto">
          <a:xfrm>
            <a:off x="2525874" y="5512768"/>
            <a:ext cx="2280402" cy="282937"/>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109650" rIns="68560" bIns="109650" numCol="1" spcCol="0" rtlCol="0" fromWordArt="0" anchor="ctr" anchorCtr="0" forceAA="0" compatLnSpc="1">
            <a:prstTxWarp prst="textNoShape">
              <a:avLst/>
            </a:prstTxWarp>
            <a:noAutofit/>
          </a:bodyPr>
          <a:lstStyle/>
          <a:p>
            <a:pPr marL="0" marR="0" lvl="0" indent="0" algn="ctr" defTabSz="698755" rtl="0" eaLnBrk="1" fontAlgn="base"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19" name="Rectangle 18"/>
          <p:cNvSpPr/>
          <p:nvPr/>
        </p:nvSpPr>
        <p:spPr bwMode="auto">
          <a:xfrm>
            <a:off x="4918420" y="5515923"/>
            <a:ext cx="2403231" cy="282938"/>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109650" rIns="68560" bIns="109650" numCol="1" spcCol="0" rtlCol="0" fromWordArt="0" anchor="ctr" anchorCtr="0" forceAA="0" compatLnSpc="1">
            <a:prstTxWarp prst="textNoShape">
              <a:avLst/>
            </a:prstTxWarp>
            <a:noAutofit/>
          </a:bodyPr>
          <a:lstStyle/>
          <a:p>
            <a:pPr marL="0" marR="0" lvl="0" indent="0" algn="ctr" defTabSz="698755" rtl="0" eaLnBrk="1" fontAlgn="base"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20" name="Rectangle 19"/>
          <p:cNvSpPr/>
          <p:nvPr/>
        </p:nvSpPr>
        <p:spPr bwMode="auto">
          <a:xfrm>
            <a:off x="7398528" y="5521054"/>
            <a:ext cx="2438767" cy="282938"/>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109650" rIns="68560" bIns="109650" numCol="1" spcCol="0" rtlCol="0" fromWordArt="0" anchor="ctr" anchorCtr="0" forceAA="0" compatLnSpc="1">
            <a:prstTxWarp prst="textNoShape">
              <a:avLst/>
            </a:prstTxWarp>
            <a:noAutofit/>
          </a:bodyPr>
          <a:lstStyle/>
          <a:p>
            <a:pPr marL="0" marR="0" lvl="0" indent="0" algn="ctr" defTabSz="698755" rtl="0" eaLnBrk="1" fontAlgn="base"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a:t>
            </a:r>
          </a:p>
        </p:txBody>
      </p:sp>
      <p:grpSp>
        <p:nvGrpSpPr>
          <p:cNvPr id="21" name="Group 20"/>
          <p:cNvGrpSpPr/>
          <p:nvPr/>
        </p:nvGrpSpPr>
        <p:grpSpPr>
          <a:xfrm>
            <a:off x="2326391" y="5872466"/>
            <a:ext cx="7639002" cy="718729"/>
            <a:chOff x="8086497" y="4583089"/>
            <a:chExt cx="3734851" cy="958577"/>
          </a:xfrm>
        </p:grpSpPr>
        <p:sp>
          <p:nvSpPr>
            <p:cNvPr id="22" name="Rectangle 21"/>
            <p:cNvSpPr/>
            <p:nvPr/>
          </p:nvSpPr>
          <p:spPr bwMode="auto">
            <a:xfrm>
              <a:off x="8086497" y="4583089"/>
              <a:ext cx="3734851" cy="95822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25" tIns="68560" rIns="134425" bIns="107540" numCol="1" spcCol="0" rtlCol="0" fromWordArt="0" anchor="t" anchorCtr="0" forceAA="0" compatLnSpc="1">
              <a:prstTxWarp prst="textNoShape">
                <a:avLst/>
              </a:prstTxWarp>
              <a:noAutofit/>
            </a:bodyPr>
            <a:lstStyle/>
            <a:p>
              <a:pPr marL="0" marR="0" lvl="0" indent="0" algn="ctr" defTabSz="685252" rtl="0" eaLnBrk="1" fontAlgn="base" latinLnBrk="0" hangingPunct="1">
                <a:lnSpc>
                  <a:spcPct val="90000"/>
                </a:lnSpc>
                <a:spcBef>
                  <a:spcPts val="0"/>
                </a:spcBef>
                <a:spcAft>
                  <a:spcPts val="0"/>
                </a:spcAft>
                <a:buClrTx/>
                <a:buSzTx/>
                <a:buFontTx/>
                <a:buNone/>
                <a:tabLst/>
                <a:defRPr/>
              </a:pPr>
              <a:r>
                <a:rPr kumimoji="0" lang="en-US" sz="10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Global Datacenters</a:t>
              </a:r>
            </a:p>
          </p:txBody>
        </p:sp>
        <p:pic>
          <p:nvPicPr>
            <p:cNvPr id="25" name="Picture 24"/>
            <p:cNvPicPr>
              <a:picLocks noChangeAspect="1"/>
            </p:cNvPicPr>
            <p:nvPr/>
          </p:nvPicPr>
          <p:blipFill rotWithShape="1">
            <a:blip r:embed="rId3"/>
            <a:srcRect l="3547" r="4666" b="20410"/>
            <a:stretch/>
          </p:blipFill>
          <p:spPr>
            <a:xfrm>
              <a:off x="8088410" y="4954547"/>
              <a:ext cx="3732415" cy="587119"/>
            </a:xfrm>
            <a:prstGeom prst="rect">
              <a:avLst/>
            </a:prstGeom>
          </p:spPr>
        </p:pic>
      </p:grpSp>
      <p:sp>
        <p:nvSpPr>
          <p:cNvPr id="3" name="TextBox 2"/>
          <p:cNvSpPr txBox="1"/>
          <p:nvPr/>
        </p:nvSpPr>
        <p:spPr>
          <a:xfrm>
            <a:off x="704425" y="111840"/>
            <a:ext cx="9702981" cy="979207"/>
          </a:xfrm>
          <a:prstGeom prst="rect">
            <a:avLst/>
          </a:prstGeom>
          <a:noFill/>
        </p:spPr>
        <p:txBody>
          <a:bodyPr wrap="square" lIns="186494" tIns="149196" rIns="186494" bIns="149196" rtlCol="0">
            <a:spAutoFit/>
          </a:bodyPr>
          <a:lstStyle/>
          <a:p>
            <a:pPr marL="0" marR="0" lvl="0" indent="0" algn="l" defTabSz="932563" rtl="0" eaLnBrk="1" fontAlgn="auto" latinLnBrk="0" hangingPunct="1">
              <a:lnSpc>
                <a:spcPct val="90000"/>
              </a:lnSpc>
              <a:spcBef>
                <a:spcPts val="0"/>
              </a:spcBef>
              <a:spcAft>
                <a:spcPts val="612"/>
              </a:spcAft>
              <a:buClrTx/>
              <a:buSzTx/>
              <a:buFontTx/>
              <a:buNone/>
              <a:tabLst/>
              <a:defRPr/>
            </a:pPr>
            <a:r>
              <a:rPr kumimoji="0" lang="zh-TW" altLang="en-US" sz="47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對 </a:t>
            </a:r>
            <a:r>
              <a:rPr kumimoji="0" lang="en-US" sz="47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PaaS </a:t>
            </a:r>
            <a:r>
              <a:rPr kumimoji="0" lang="zh-TW" altLang="en-US" sz="47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的想像</a:t>
            </a:r>
            <a:r>
              <a:rPr kumimoji="0" lang="en-US" sz="47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a:t>
            </a:r>
          </a:p>
        </p:txBody>
      </p:sp>
      <p:sp>
        <p:nvSpPr>
          <p:cNvPr id="24" name="TextBox 23"/>
          <p:cNvSpPr txBox="1"/>
          <p:nvPr/>
        </p:nvSpPr>
        <p:spPr>
          <a:xfrm>
            <a:off x="4981259" y="2586316"/>
            <a:ext cx="2361865" cy="401895"/>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自動 </a:t>
            </a:r>
            <a:r>
              <a:rPr kumimoji="0" lang="en-US" altLang="zh-TW" sz="2000" b="0" i="0" u="none" strike="noStrike" kern="1200" cap="none" spc="0" normalizeH="0" baseline="0" noProof="0" dirty="0">
                <a:ln>
                  <a:noFill/>
                </a:ln>
                <a:solidFill>
                  <a:srgbClr val="000000"/>
                </a:solidFill>
                <a:effectLst/>
                <a:uLnTx/>
                <a:uFillTx/>
                <a:latin typeface="Arial"/>
                <a:ea typeface="+mn-ea"/>
                <a:cs typeface="Arial"/>
              </a:rPr>
              <a:t>OS </a:t>
            </a: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更新</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26" name="TextBox 25"/>
          <p:cNvSpPr txBox="1"/>
          <p:nvPr/>
        </p:nvSpPr>
        <p:spPr>
          <a:xfrm>
            <a:off x="5238454" y="1695745"/>
            <a:ext cx="1675589" cy="401895"/>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自動擴展</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28" name="TextBox 27"/>
          <p:cNvSpPr txBox="1"/>
          <p:nvPr/>
        </p:nvSpPr>
        <p:spPr>
          <a:xfrm>
            <a:off x="5198452" y="3501161"/>
            <a:ext cx="2005182" cy="408021"/>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自訂插件</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29" name="TextBox 28"/>
          <p:cNvSpPr txBox="1"/>
          <p:nvPr/>
        </p:nvSpPr>
        <p:spPr>
          <a:xfrm>
            <a:off x="8056702" y="1396824"/>
            <a:ext cx="3086726" cy="401895"/>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應用程式健康監控</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30" name="TextBox 29"/>
          <p:cNvSpPr txBox="1"/>
          <p:nvPr/>
        </p:nvSpPr>
        <p:spPr>
          <a:xfrm>
            <a:off x="8327504" y="3303101"/>
            <a:ext cx="2545121" cy="408021"/>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封裝與部署</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31" name="TextBox 30"/>
          <p:cNvSpPr txBox="1"/>
          <p:nvPr/>
        </p:nvSpPr>
        <p:spPr>
          <a:xfrm>
            <a:off x="8327504" y="2332189"/>
            <a:ext cx="2433719" cy="401895"/>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應用程式生命週期</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32" name="TextBox 31"/>
          <p:cNvSpPr txBox="1"/>
          <p:nvPr/>
        </p:nvSpPr>
        <p:spPr>
          <a:xfrm>
            <a:off x="853448" y="2099440"/>
            <a:ext cx="3569954" cy="401895"/>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管理服務而非伺服器</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23" name="TextBox 22"/>
          <p:cNvSpPr txBox="1"/>
          <p:nvPr/>
        </p:nvSpPr>
        <p:spPr>
          <a:xfrm>
            <a:off x="1395516" y="4161550"/>
            <a:ext cx="2057065" cy="408021"/>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混合支援</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27" name="TextBox 26"/>
          <p:cNvSpPr txBox="1"/>
          <p:nvPr/>
        </p:nvSpPr>
        <p:spPr>
          <a:xfrm>
            <a:off x="4915852" y="4414360"/>
            <a:ext cx="2780512" cy="401895"/>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自訂 </a:t>
            </a:r>
            <a:r>
              <a:rPr kumimoji="0" lang="en-US" altLang="zh-TW" sz="2000" b="0" i="0" u="none" strike="noStrike" kern="1200" cap="none" spc="0" normalizeH="0" baseline="0" noProof="0" dirty="0">
                <a:ln>
                  <a:noFill/>
                </a:ln>
                <a:solidFill>
                  <a:srgbClr val="000000"/>
                </a:solidFill>
                <a:effectLst/>
                <a:uLnTx/>
                <a:uFillTx/>
                <a:latin typeface="Arial"/>
                <a:ea typeface="+mn-ea"/>
                <a:cs typeface="Arial"/>
              </a:rPr>
              <a:t>OS </a:t>
            </a: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支援</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33" name="TextBox 32"/>
          <p:cNvSpPr txBox="1"/>
          <p:nvPr/>
        </p:nvSpPr>
        <p:spPr>
          <a:xfrm>
            <a:off x="8372777" y="4274013"/>
            <a:ext cx="2653670" cy="408021"/>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高密度選項</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
        <p:nvSpPr>
          <p:cNvPr id="34" name="TextBox 33"/>
          <p:cNvSpPr txBox="1"/>
          <p:nvPr/>
        </p:nvSpPr>
        <p:spPr>
          <a:xfrm>
            <a:off x="1197157" y="3142106"/>
            <a:ext cx="2653670" cy="401895"/>
          </a:xfrm>
          <a:prstGeom prst="rect">
            <a:avLst/>
          </a:prstGeom>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3206" tIns="46604" rIns="93206" bIns="46604">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Arial"/>
                <a:ea typeface="+mn-ea"/>
                <a:cs typeface="Arial"/>
              </a:rPr>
              <a:t>沒有供應商鎖定問題</a:t>
            </a:r>
            <a:endParaRPr kumimoji="0" lang="en-US" sz="2000" b="0" i="0" u="none" strike="noStrike" kern="1200" cap="none" spc="0" normalizeH="0" baseline="0" noProof="0" dirty="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5485551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P spid="29" grpId="0" animBg="1"/>
      <p:bldP spid="30" grpId="0" animBg="1"/>
      <p:bldP spid="31" grpId="0" animBg="1"/>
      <p:bldP spid="32" grpId="0" animBg="1"/>
      <p:bldP spid="23" grpId="0" animBg="1"/>
      <p:bldP spid="27" grpId="0" animBg="1"/>
      <p:bldP spid="33" grpId="0" animBg="1"/>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3266" y="295274"/>
            <a:ext cx="10772309" cy="917575"/>
          </a:xfrm>
        </p:spPr>
        <p:txBody>
          <a:bodyPr/>
          <a:lstStyle/>
          <a:p>
            <a:r>
              <a:rPr lang="zh-TW" altLang="en-US" dirty="0"/>
              <a:t>虛擬機器擴展集 </a:t>
            </a:r>
            <a:r>
              <a:rPr lang="en-US" altLang="zh-TW" dirty="0"/>
              <a:t>GA</a:t>
            </a:r>
            <a:endParaRPr lang="en-US" dirty="0"/>
          </a:p>
        </p:txBody>
      </p:sp>
      <p:pic>
        <p:nvPicPr>
          <p:cNvPr id="4" name="Picture 3"/>
          <p:cNvPicPr>
            <a:picLocks noChangeAspect="1"/>
          </p:cNvPicPr>
          <p:nvPr/>
        </p:nvPicPr>
        <p:blipFill>
          <a:blip r:embed="rId3"/>
          <a:stretch>
            <a:fillRect/>
          </a:stretch>
        </p:blipFill>
        <p:spPr>
          <a:xfrm>
            <a:off x="1029681" y="1212849"/>
            <a:ext cx="10379479" cy="2285390"/>
          </a:xfrm>
          <a:prstGeom prst="rect">
            <a:avLst/>
          </a:prstGeom>
        </p:spPr>
      </p:pic>
      <p:sp>
        <p:nvSpPr>
          <p:cNvPr id="5" name="Text Placeholder 6"/>
          <p:cNvSpPr txBox="1">
            <a:spLocks/>
          </p:cNvSpPr>
          <p:nvPr/>
        </p:nvSpPr>
        <p:spPr>
          <a:xfrm>
            <a:off x="366921" y="4246682"/>
            <a:ext cx="5638000" cy="1323413"/>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2800" b="0" i="0" u="none" strike="noStrike" kern="1200" cap="none" spc="0" normalizeH="0" baseline="0" noProof="0" dirty="0">
                <a:ln>
                  <a:noFill/>
                </a:ln>
                <a:solidFill>
                  <a:srgbClr val="505050"/>
                </a:solidFill>
                <a:effectLst/>
                <a:uLnTx/>
                <a:uFillTx/>
                <a:latin typeface="Segoe UI Light"/>
                <a:ea typeface="+mn-ea"/>
                <a:cs typeface="+mn-cs"/>
              </a:rPr>
              <a:t>使用集合的概念部署與管理 </a:t>
            </a:r>
            <a:r>
              <a:rPr kumimoji="0" lang="en-US" altLang="zh-TW" sz="2800" b="0" i="0" u="none" strike="noStrike" kern="1200" cap="none" spc="0" normalizeH="0" baseline="0" noProof="0" dirty="0">
                <a:ln>
                  <a:noFill/>
                </a:ln>
                <a:solidFill>
                  <a:srgbClr val="505050"/>
                </a:solidFill>
                <a:effectLst/>
                <a:uLnTx/>
                <a:uFillTx/>
                <a:latin typeface="Segoe UI Light"/>
                <a:ea typeface="+mn-ea"/>
                <a:cs typeface="+mn-cs"/>
              </a:rPr>
              <a:t>VM</a:t>
            </a:r>
            <a:endParaRPr kumimoji="0" lang="en-US" sz="2800" b="0" i="0" u="none" strike="noStrike" kern="1200" cap="none" spc="0" normalizeH="0" baseline="0" noProof="0" dirty="0">
              <a:ln>
                <a:noFill/>
              </a:ln>
              <a:solidFill>
                <a:srgbClr val="505050"/>
              </a:solidFill>
              <a:effectLst/>
              <a:uLnTx/>
              <a:uFillTx/>
              <a:latin typeface="Segoe UI Light"/>
              <a:ea typeface="+mn-ea"/>
              <a:cs typeface="+mn-cs"/>
            </a:endParaRP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2800" b="0" i="0" u="none" strike="noStrike" kern="1200" cap="none" spc="0" normalizeH="0" baseline="0" noProof="0" dirty="0">
                <a:ln>
                  <a:noFill/>
                </a:ln>
                <a:solidFill>
                  <a:srgbClr val="505050"/>
                </a:solidFill>
                <a:effectLst/>
                <a:uLnTx/>
                <a:uFillTx/>
                <a:latin typeface="Segoe UI Light"/>
                <a:ea typeface="+mn-ea"/>
                <a:cs typeface="+mn-cs"/>
              </a:rPr>
              <a:t>為 </a:t>
            </a:r>
            <a:r>
              <a:rPr kumimoji="0" lang="en-US" altLang="zh-TW" sz="2800" b="0" i="0" u="none" strike="noStrike" kern="1200" cap="none" spc="0" normalizeH="0" baseline="0" noProof="0" dirty="0">
                <a:ln>
                  <a:noFill/>
                </a:ln>
                <a:solidFill>
                  <a:srgbClr val="505050"/>
                </a:solidFill>
                <a:effectLst/>
                <a:uLnTx/>
                <a:uFillTx/>
                <a:latin typeface="Segoe UI Light"/>
                <a:ea typeface="+mn-ea"/>
                <a:cs typeface="+mn-cs"/>
              </a:rPr>
              <a:t>Azure </a:t>
            </a:r>
            <a:r>
              <a:rPr kumimoji="0" lang="zh-TW" altLang="en-US" sz="2800" b="0" i="0" u="none" strike="noStrike" kern="1200" cap="none" spc="0" normalizeH="0" baseline="0" noProof="0" dirty="0">
                <a:ln>
                  <a:noFill/>
                </a:ln>
                <a:solidFill>
                  <a:srgbClr val="505050"/>
                </a:solidFill>
                <a:effectLst/>
                <a:uLnTx/>
                <a:uFillTx/>
                <a:latin typeface="Segoe UI Light"/>
                <a:ea typeface="+mn-ea"/>
                <a:cs typeface="+mn-cs"/>
              </a:rPr>
              <a:t>運算資源之一</a:t>
            </a:r>
            <a:r>
              <a:rPr kumimoji="0" lang="en-US" sz="2800" b="0" i="0" u="none" strike="noStrike" kern="1200" cap="none" spc="0" normalizeH="0" baseline="0" noProof="0" dirty="0">
                <a:ln>
                  <a:noFill/>
                </a:ln>
                <a:solidFill>
                  <a:srgbClr val="505050"/>
                </a:solidFill>
                <a:effectLst/>
                <a:uLnTx/>
                <a:uFillTx/>
                <a:latin typeface="Segoe UI Light"/>
                <a:ea typeface="+mn-ea"/>
                <a:cs typeface="+mn-cs"/>
              </a:rPr>
              <a:t> </a:t>
            </a:r>
            <a:r>
              <a:rPr kumimoji="0" lang="en-US" sz="2000" b="0" i="0" u="none" strike="noStrike" kern="1200" cap="none" spc="0" normalizeH="0" baseline="0" noProof="0" dirty="0">
                <a:ln>
                  <a:noFill/>
                </a:ln>
                <a:solidFill>
                  <a:srgbClr val="505050"/>
                </a:solidFill>
                <a:effectLst/>
                <a:uLnTx/>
                <a:uFillTx/>
                <a:latin typeface="Segoe UI Light"/>
                <a:ea typeface="+mn-ea"/>
                <a:cs typeface="+mn-cs"/>
              </a:rPr>
              <a:t>Microsoft.Compute/</a:t>
            </a:r>
            <a:r>
              <a:rPr kumimoji="0" lang="en-US" sz="2000" b="0" i="0" u="none" strike="noStrike" kern="1200" cap="none" spc="0" normalizeH="0" baseline="0" noProof="0" dirty="0" err="1">
                <a:ln>
                  <a:noFill/>
                </a:ln>
                <a:solidFill>
                  <a:srgbClr val="505050"/>
                </a:solidFill>
                <a:effectLst/>
                <a:uLnTx/>
                <a:uFillTx/>
                <a:latin typeface="Segoe UI Light"/>
                <a:ea typeface="+mn-ea"/>
                <a:cs typeface="+mn-cs"/>
              </a:rPr>
              <a:t>virtualMachineScaleSets</a:t>
            </a:r>
            <a:endParaRPr kumimoji="0" lang="en-US" sz="2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8" name="Text Placeholder 6"/>
          <p:cNvSpPr txBox="1">
            <a:spLocks/>
          </p:cNvSpPr>
          <p:nvPr/>
        </p:nvSpPr>
        <p:spPr>
          <a:xfrm>
            <a:off x="6370616" y="4178845"/>
            <a:ext cx="5638000" cy="104641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與 </a:t>
            </a:r>
            <a:r>
              <a:rPr kumimoji="0" lang="en-US" altLang="zh-TW"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Azure</a:t>
            </a:r>
            <a:r>
              <a:rPr kumimoji="0" lang="en-US" altLang="zh-TW" sz="2800" b="0" i="0" u="none" strike="noStrike" kern="1200" cap="none" spc="0" normalizeH="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altLang="zh-TW" sz="2800" b="0" i="0" u="none" strike="noStrike" kern="1200" cap="none" spc="0" normalizeH="0" noProof="0" dirty="0" err="1">
                <a:ln>
                  <a:noFill/>
                </a:ln>
                <a:gradFill>
                  <a:gsLst>
                    <a:gs pos="1250">
                      <a:srgbClr val="505050"/>
                    </a:gs>
                    <a:gs pos="100000">
                      <a:srgbClr val="505050"/>
                    </a:gs>
                  </a:gsLst>
                  <a:lin ang="5400000" scaled="0"/>
                </a:gradFill>
                <a:effectLst/>
                <a:uLnTx/>
                <a:uFillTx/>
                <a:latin typeface="Segoe UI Light"/>
                <a:ea typeface="+mn-ea"/>
                <a:cs typeface="+mn-cs"/>
              </a:rPr>
              <a:t>Autoscale</a:t>
            </a:r>
            <a:r>
              <a:rPr kumimoji="0" lang="en-US" altLang="zh-TW" sz="2800" b="0" i="0" u="none" strike="noStrike" kern="1200" cap="none" spc="0" normalizeH="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zh-TW" altLang="en-US" sz="2800" b="0" i="0" u="none" strike="noStrike" kern="1200" cap="none" spc="0" normalizeH="0" noProof="0" dirty="0">
                <a:ln>
                  <a:noFill/>
                </a:ln>
                <a:gradFill>
                  <a:gsLst>
                    <a:gs pos="1250">
                      <a:srgbClr val="505050"/>
                    </a:gs>
                    <a:gs pos="100000">
                      <a:srgbClr val="505050"/>
                    </a:gs>
                  </a:gsLst>
                  <a:lin ang="5400000" scaled="0"/>
                </a:gradFill>
                <a:effectLst/>
                <a:uLnTx/>
                <a:uFillTx/>
                <a:latin typeface="Segoe UI Light"/>
                <a:ea typeface="+mn-ea"/>
                <a:cs typeface="+mn-cs"/>
              </a:rPr>
              <a:t>整合</a:t>
            </a:r>
            <a:endPar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與 </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Azure Load Balancer </a:t>
            </a:r>
            <a:r>
              <a:rPr kumimoji="0" lang="zh-TW" alt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整合</a:t>
            </a:r>
            <a:endPar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9" name="Rectangle 8"/>
          <p:cNvSpPr/>
          <p:nvPr/>
        </p:nvSpPr>
        <p:spPr>
          <a:xfrm>
            <a:off x="2727170" y="6233402"/>
            <a:ext cx="6227667" cy="461665"/>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505050"/>
                </a:solidFill>
                <a:effectLst/>
                <a:uLnTx/>
                <a:uFillTx/>
                <a:latin typeface="Segoe UI"/>
                <a:ea typeface="+mn-ea"/>
                <a:cs typeface="+mn-cs"/>
              </a:rPr>
              <a:t>為 </a:t>
            </a:r>
            <a:r>
              <a:rPr kumimoji="0" lang="en-US" altLang="zh-TW" sz="2400" b="0" i="0" u="none" strike="noStrike" kern="1200" cap="none" spc="0" normalizeH="0" baseline="0" noProof="0" dirty="0">
                <a:ln>
                  <a:noFill/>
                </a:ln>
                <a:solidFill>
                  <a:srgbClr val="505050"/>
                </a:solidFill>
                <a:effectLst/>
                <a:uLnTx/>
                <a:uFillTx/>
                <a:latin typeface="Segoe UI"/>
                <a:ea typeface="+mn-ea"/>
                <a:cs typeface="+mn-cs"/>
              </a:rPr>
              <a:t>PaaS </a:t>
            </a:r>
            <a:r>
              <a:rPr kumimoji="0" lang="zh-TW" altLang="en-US" sz="2400" b="0" i="0" u="none" strike="noStrike" kern="1200" cap="none" spc="0" normalizeH="0" baseline="0" noProof="0" dirty="0">
                <a:ln>
                  <a:noFill/>
                </a:ln>
                <a:solidFill>
                  <a:srgbClr val="505050"/>
                </a:solidFill>
                <a:effectLst/>
                <a:uLnTx/>
                <a:uFillTx/>
                <a:latin typeface="Segoe UI"/>
                <a:ea typeface="+mn-ea"/>
                <a:cs typeface="+mn-cs"/>
              </a:rPr>
              <a:t>打造，可擴展且平台獨立的基礎建設</a:t>
            </a: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Rectangle 9"/>
          <p:cNvSpPr/>
          <p:nvPr/>
        </p:nvSpPr>
        <p:spPr>
          <a:xfrm>
            <a:off x="1756074" y="3668585"/>
            <a:ext cx="9752217" cy="376684"/>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563C1"/>
                </a:solidFill>
                <a:effectLst/>
                <a:uLnTx/>
                <a:uFillTx/>
                <a:latin typeface="Segoe UI" panose="020B0502040204020203" pitchFamily="34" charset="0"/>
                <a:ea typeface="Calibri" panose="020F0502020204030204" pitchFamily="34" charset="0"/>
                <a:cs typeface="+mn-cs"/>
                <a:hlinkClick r:id="rId4"/>
              </a:rPr>
              <a:t>https://azure.microsoft.com/en-us/documentation/services/virtual-machines-scale-sets/</a:t>
            </a: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Calibri" panose="020F0502020204030204" pitchFamily="34" charset="0"/>
                <a:cs typeface="+mn-cs"/>
              </a:rPr>
              <a:t> </a:t>
            </a:r>
            <a:endParaRPr kumimoji="0" lang="en-US" sz="2400" b="0" i="0" u="none" strike="noStrike" kern="1200" cap="none" spc="0" normalizeH="0" baseline="0" noProof="0" dirty="0">
              <a:ln>
                <a:noFill/>
              </a:ln>
              <a:solidFill>
                <a:srgbClr val="505050"/>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29158495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6903" y="1212850"/>
            <a:ext cx="11142670" cy="1415516"/>
          </a:xfrm>
        </p:spPr>
        <p:txBody>
          <a:bodyPr/>
          <a:lstStyle/>
          <a:p>
            <a:r>
              <a:rPr lang="zh-TW" altLang="en-US" dirty="0"/>
              <a:t>寵物：擁有唯一角色的具名資源。</a:t>
            </a:r>
            <a:endParaRPr lang="en-US" dirty="0"/>
          </a:p>
          <a:p>
            <a:r>
              <a:rPr lang="zh-TW" altLang="en-US" dirty="0"/>
              <a:t>家畜：已編號，本質上可取代或互換。</a:t>
            </a:r>
            <a:endParaRPr lang="en-US" dirty="0"/>
          </a:p>
        </p:txBody>
      </p:sp>
      <p:sp>
        <p:nvSpPr>
          <p:cNvPr id="3" name="Title 2"/>
          <p:cNvSpPr>
            <a:spLocks noGrp="1"/>
          </p:cNvSpPr>
          <p:nvPr>
            <p:ph type="title"/>
          </p:nvPr>
        </p:nvSpPr>
        <p:spPr/>
        <p:txBody>
          <a:bodyPr/>
          <a:lstStyle/>
          <a:p>
            <a:r>
              <a:rPr lang="zh-TW" altLang="en-US" dirty="0"/>
              <a:t>雲端可擴展模式</a:t>
            </a:r>
            <a:endParaRPr lang="en-US" dirty="0"/>
          </a:p>
        </p:txBody>
      </p:sp>
      <p:sp>
        <p:nvSpPr>
          <p:cNvPr id="4" name="Rectangle 3"/>
          <p:cNvSpPr/>
          <p:nvPr/>
        </p:nvSpPr>
        <p:spPr>
          <a:xfrm>
            <a:off x="1227138" y="5935662"/>
            <a:ext cx="9982200"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t>
            </a:r>
            <a:r>
              <a:rPr kumimoji="0" lang="zh-TW" altLang="en-US" sz="2000" b="0" i="0" u="none" strike="noStrike" kern="1200" cap="none" spc="0" normalizeH="0" baseline="0" noProof="0" dirty="0">
                <a:ln>
                  <a:noFill/>
                </a:ln>
                <a:solidFill>
                  <a:srgbClr val="505050"/>
                </a:solidFill>
                <a:effectLst/>
                <a:uLnTx/>
                <a:uFillTx/>
                <a:latin typeface="Segoe UI"/>
                <a:ea typeface="+mn-ea"/>
                <a:cs typeface="+mn-cs"/>
              </a:rPr>
              <a:t>未來的應用程式架構應該使用家畜但具有強大組</a:t>
            </a:r>
            <a:r>
              <a:rPr lang="zh-TW" altLang="en-US" sz="2000" dirty="0">
                <a:solidFill>
                  <a:srgbClr val="505050"/>
                </a:solidFill>
                <a:latin typeface="Segoe UI"/>
              </a:rPr>
              <a:t>態管理的</a:t>
            </a:r>
            <a:r>
              <a:rPr kumimoji="0" lang="zh-TW" altLang="en-US" sz="2000" b="0" i="0" u="none" strike="noStrike" kern="1200" cap="none" spc="0" normalizeH="0" baseline="0" noProof="0" dirty="0">
                <a:ln>
                  <a:noFill/>
                </a:ln>
                <a:solidFill>
                  <a:srgbClr val="505050"/>
                </a:solidFill>
                <a:effectLst/>
                <a:uLnTx/>
                <a:uFillTx/>
                <a:latin typeface="Segoe UI"/>
                <a:ea typeface="+mn-ea"/>
                <a:cs typeface="+mn-cs"/>
              </a:rPr>
              <a:t>寵物是可行的而且也仍</a:t>
            </a:r>
            <a:r>
              <a:rPr lang="zh-TW" altLang="en-US" sz="2000" dirty="0">
                <a:solidFill>
                  <a:srgbClr val="505050"/>
                </a:solidFill>
                <a:latin typeface="Segoe UI"/>
              </a:rPr>
              <a:t>舊</a:t>
            </a:r>
            <a:r>
              <a:rPr kumimoji="0" lang="zh-TW" altLang="en-US" sz="2000" b="0" i="0" u="none" strike="noStrike" kern="1200" cap="none" spc="0" normalizeH="0" baseline="0" noProof="0" dirty="0">
                <a:ln>
                  <a:noFill/>
                </a:ln>
                <a:solidFill>
                  <a:srgbClr val="505050"/>
                </a:solidFill>
                <a:effectLst/>
                <a:uLnTx/>
                <a:uFillTx/>
                <a:latin typeface="Segoe UI"/>
                <a:ea typeface="+mn-ea"/>
                <a:cs typeface="+mn-cs"/>
              </a:rPr>
              <a:t>需要。</a:t>
            </a:r>
            <a:r>
              <a:rPr kumimoji="0" lang="en-US" altLang="zh-TW" sz="2000" b="0" i="0" u="none" strike="noStrike" kern="1200" cap="none" spc="0" normalizeH="0" baseline="0" noProof="0" dirty="0">
                <a:ln>
                  <a:noFill/>
                </a:ln>
                <a:solidFill>
                  <a:srgbClr val="505050"/>
                </a:solidFill>
                <a:effectLst/>
                <a:uLnTx/>
                <a:uFillTx/>
                <a:latin typeface="Segoe UI"/>
                <a:ea typeface="+mn-ea"/>
                <a:cs typeface="+mn-cs"/>
              </a:rPr>
              <a:t>”</a:t>
            </a:r>
            <a:r>
              <a:rPr kumimoji="0" lang="en-US" sz="2000" b="0" i="0" u="none" strike="noStrike" kern="1200" cap="none" spc="0" normalizeH="0" baseline="0" noProof="0" dirty="0">
                <a:ln>
                  <a:noFill/>
                </a:ln>
                <a:solidFill>
                  <a:srgbClr val="505050"/>
                </a:solidFill>
                <a:effectLst/>
                <a:uLnTx/>
                <a:uFillTx/>
                <a:latin typeface="Segoe UI"/>
                <a:ea typeface="+mn-ea"/>
                <a:cs typeface="+mn-cs"/>
              </a:rPr>
              <a:t> – Gavin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McCance</a:t>
            </a:r>
            <a:r>
              <a:rPr kumimoji="0" lang="en-US" sz="2000" b="0" i="0" u="none" strike="noStrike" kern="1200" cap="none" spc="0" normalizeH="0" baseline="0" noProof="0" dirty="0">
                <a:ln>
                  <a:noFill/>
                </a:ln>
                <a:solidFill>
                  <a:srgbClr val="505050"/>
                </a:solidFill>
                <a:effectLst/>
                <a:uLnTx/>
                <a:uFillTx/>
                <a:latin typeface="Segoe UI"/>
                <a:ea typeface="+mn-ea"/>
                <a:cs typeface="+mn-cs"/>
              </a:rPr>
              <a:t> (CERN)</a:t>
            </a:r>
          </a:p>
        </p:txBody>
      </p:sp>
      <p:sp>
        <p:nvSpPr>
          <p:cNvPr id="14" name="Text Placeholder 1"/>
          <p:cNvSpPr txBox="1">
            <a:spLocks/>
          </p:cNvSpPr>
          <p:nvPr/>
        </p:nvSpPr>
        <p:spPr>
          <a:xfrm>
            <a:off x="652347" y="2668720"/>
            <a:ext cx="11142670" cy="209288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4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控制節點與代理人</a:t>
            </a:r>
            <a:endParaRPr kumimoji="0" lang="en-US" sz="4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4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不變性</a:t>
            </a:r>
            <a:endParaRPr kumimoji="0" lang="en-US" sz="4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4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自動擴展</a:t>
            </a:r>
            <a:endParaRPr kumimoji="0" lang="en-US" sz="4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12" name="Picture 11"/>
          <p:cNvPicPr>
            <a:picLocks noChangeAspect="1"/>
          </p:cNvPicPr>
          <p:nvPr/>
        </p:nvPicPr>
        <p:blipFill>
          <a:blip r:embed="rId3"/>
          <a:stretch>
            <a:fillRect/>
          </a:stretch>
        </p:blipFill>
        <p:spPr>
          <a:xfrm>
            <a:off x="1341437" y="2110147"/>
            <a:ext cx="4263316" cy="321002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238" y="2110147"/>
            <a:ext cx="4280034" cy="3210026"/>
          </a:xfrm>
          <a:prstGeom prst="rect">
            <a:avLst/>
          </a:prstGeom>
        </p:spPr>
      </p:pic>
    </p:spTree>
    <p:extLst>
      <p:ext uri="{BB962C8B-B14F-4D97-AF65-F5344CB8AC3E}">
        <p14:creationId xmlns:p14="http://schemas.microsoft.com/office/powerpoint/2010/main" val="399838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Azure </a:t>
            </a:r>
            <a:r>
              <a:rPr lang="zh-TW" altLang="en-US" sz="4800" dirty="0"/>
              <a:t>資源管理員內的 </a:t>
            </a:r>
            <a:r>
              <a:rPr lang="en-US" altLang="zh-TW" sz="4800" dirty="0"/>
              <a:t>VM Scale Set</a:t>
            </a:r>
            <a:endParaRPr lang="en-US" sz="4800" dirty="0"/>
          </a:p>
        </p:txBody>
      </p:sp>
      <p:grpSp>
        <p:nvGrpSpPr>
          <p:cNvPr id="85" name="Group 84"/>
          <p:cNvGrpSpPr/>
          <p:nvPr/>
        </p:nvGrpSpPr>
        <p:grpSpPr>
          <a:xfrm>
            <a:off x="804138" y="1462753"/>
            <a:ext cx="7355975" cy="4321058"/>
            <a:chOff x="6581595" y="1441329"/>
            <a:chExt cx="4310600" cy="4401481"/>
          </a:xfrm>
        </p:grpSpPr>
        <p:sp>
          <p:nvSpPr>
            <p:cNvPr id="86" name="Rounded Rectangle 85"/>
            <p:cNvSpPr/>
            <p:nvPr/>
          </p:nvSpPr>
          <p:spPr bwMode="auto">
            <a:xfrm>
              <a:off x="6581595" y="1830772"/>
              <a:ext cx="4310600" cy="4012038"/>
            </a:xfrm>
            <a:prstGeom prst="roundRect">
              <a:avLst/>
            </a:prstGeom>
            <a:noFill/>
            <a:ln>
              <a:solidFill>
                <a:srgbClr val="FFFF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7407" tIns="87407" rIns="32781" bIns="32781" rtlCol="0" anchor="t" anchorCtr="0"/>
            <a:lstStyle/>
            <a:p>
              <a:pPr marL="0" marR="0" lvl="0" indent="0" algn="ctr" defTabSz="891224" rtl="0" eaLnBrk="1" fontAlgn="auto" latinLnBrk="0" hangingPunct="1">
                <a:lnSpc>
                  <a:spcPct val="100000"/>
                </a:lnSpc>
                <a:spcBef>
                  <a:spcPts val="0"/>
                </a:spcBef>
                <a:spcAft>
                  <a:spcPts val="0"/>
                </a:spcAft>
                <a:buClrTx/>
                <a:buSzTx/>
                <a:buFontTx/>
                <a:buNone/>
                <a:tabLst/>
                <a:defRPr/>
              </a:pPr>
              <a:endParaRPr kumimoji="0" lang="en-US" sz="1530" b="0" i="0" u="none" strike="noStrike" kern="1200" cap="none" spc="-9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p:cNvSpPr txBox="1"/>
            <p:nvPr/>
          </p:nvSpPr>
          <p:spPr>
            <a:xfrm>
              <a:off x="6674924" y="1441329"/>
              <a:ext cx="671830" cy="387962"/>
            </a:xfrm>
            <a:prstGeom prst="rect">
              <a:avLst/>
            </a:prstGeom>
            <a:noFill/>
          </p:spPr>
          <p:txBody>
            <a:bodyPr wrap="none" rtlCol="0">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zh-TW" altLang="en-US" sz="1875" b="0" i="0" u="none" strike="noStrike" kern="1200" cap="none" spc="0" normalizeH="0" baseline="0" noProof="0" dirty="0">
                  <a:ln>
                    <a:noFill/>
                  </a:ln>
                  <a:solidFill>
                    <a:srgbClr val="FFFF00"/>
                  </a:solidFill>
                  <a:effectLst/>
                  <a:uLnTx/>
                  <a:uFillTx/>
                  <a:latin typeface="Segoe UI"/>
                  <a:ea typeface="+mn-ea"/>
                  <a:cs typeface="+mn-cs"/>
                </a:rPr>
                <a:t>資源群組</a:t>
              </a:r>
              <a:endParaRPr kumimoji="0" lang="en-US" sz="1875" b="0" i="0" u="none" strike="noStrike" kern="1200" cap="none" spc="0" normalizeH="0" baseline="0" noProof="0" dirty="0">
                <a:ln>
                  <a:noFill/>
                </a:ln>
                <a:solidFill>
                  <a:srgbClr val="FFFF00"/>
                </a:solidFill>
                <a:effectLst/>
                <a:uLnTx/>
                <a:uFillTx/>
                <a:latin typeface="Segoe UI"/>
                <a:ea typeface="+mn-ea"/>
                <a:cs typeface="+mn-cs"/>
              </a:endParaRPr>
            </a:p>
          </p:txBody>
        </p:sp>
      </p:grpSp>
      <p:grpSp>
        <p:nvGrpSpPr>
          <p:cNvPr id="88" name="Group 87"/>
          <p:cNvGrpSpPr/>
          <p:nvPr/>
        </p:nvGrpSpPr>
        <p:grpSpPr>
          <a:xfrm>
            <a:off x="1259639" y="2448958"/>
            <a:ext cx="6498968" cy="2834931"/>
            <a:chOff x="7021426" y="2789655"/>
            <a:chExt cx="1874816" cy="1296510"/>
          </a:xfrm>
        </p:grpSpPr>
        <p:sp>
          <p:nvSpPr>
            <p:cNvPr id="89" name="Rounded Rectangle 88"/>
            <p:cNvSpPr/>
            <p:nvPr/>
          </p:nvSpPr>
          <p:spPr bwMode="auto">
            <a:xfrm>
              <a:off x="7021426" y="2789655"/>
              <a:ext cx="1874816" cy="1296510"/>
            </a:xfrm>
            <a:prstGeom prst="roundRect">
              <a:avLst/>
            </a:prstGeom>
            <a:noFill/>
            <a:ln>
              <a:solidFill>
                <a:srgbClr val="DFB274"/>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7407" tIns="87407" rIns="32781" bIns="32781" rtlCol="0" anchor="t" anchorCtr="0"/>
            <a:lstStyle/>
            <a:p>
              <a:pPr marL="0" marR="0" lvl="0" indent="0" algn="ctr" defTabSz="891224" rtl="0" eaLnBrk="1" fontAlgn="auto" latinLnBrk="0" hangingPunct="1">
                <a:lnSpc>
                  <a:spcPct val="100000"/>
                </a:lnSpc>
                <a:spcBef>
                  <a:spcPts val="0"/>
                </a:spcBef>
                <a:spcAft>
                  <a:spcPts val="0"/>
                </a:spcAft>
                <a:buClrTx/>
                <a:buSzTx/>
                <a:buFontTx/>
                <a:buNone/>
                <a:tabLst/>
                <a:defRPr/>
              </a:pPr>
              <a:endParaRPr kumimoji="0" lang="en-US" sz="1530" b="0" i="0" u="none" strike="noStrike" kern="1200" cap="none" spc="-9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extBox 89"/>
            <p:cNvSpPr txBox="1"/>
            <p:nvPr/>
          </p:nvSpPr>
          <p:spPr>
            <a:xfrm>
              <a:off x="7882823" y="2798606"/>
              <a:ext cx="208559" cy="137249"/>
            </a:xfrm>
            <a:prstGeom prst="rect">
              <a:avLst/>
            </a:prstGeom>
            <a:noFill/>
            <a:ln>
              <a:noFill/>
            </a:ln>
          </p:spPr>
          <p:txBody>
            <a:bodyPr wrap="none" rtlCol="0">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en-US" sz="1312" b="0" i="0" u="none" strike="noStrike" kern="1200" cap="none" spc="0" normalizeH="0" baseline="0" noProof="0" dirty="0">
                  <a:ln>
                    <a:noFill/>
                  </a:ln>
                  <a:solidFill>
                    <a:srgbClr val="FF8C00">
                      <a:lumMod val="60000"/>
                      <a:lumOff val="40000"/>
                    </a:srgbClr>
                  </a:solidFill>
                  <a:effectLst/>
                  <a:uLnTx/>
                  <a:uFillTx/>
                  <a:latin typeface="Segoe UI"/>
                  <a:ea typeface="+mn-ea"/>
                  <a:cs typeface="+mn-cs"/>
                </a:rPr>
                <a:t>Subnet</a:t>
              </a:r>
            </a:p>
          </p:txBody>
        </p:sp>
      </p:grpSp>
      <p:grpSp>
        <p:nvGrpSpPr>
          <p:cNvPr id="91" name="Group 90"/>
          <p:cNvGrpSpPr/>
          <p:nvPr/>
        </p:nvGrpSpPr>
        <p:grpSpPr>
          <a:xfrm>
            <a:off x="3592181" y="3931165"/>
            <a:ext cx="2329754" cy="1048893"/>
            <a:chOff x="9090658" y="4150669"/>
            <a:chExt cx="2374309" cy="1381603"/>
          </a:xfrm>
        </p:grpSpPr>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8135" y="4777272"/>
              <a:ext cx="754999" cy="75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92"/>
            <p:cNvSpPr txBox="1"/>
            <p:nvPr/>
          </p:nvSpPr>
          <p:spPr>
            <a:xfrm>
              <a:off x="9090658" y="4150669"/>
              <a:ext cx="2374309" cy="589201"/>
            </a:xfrm>
            <a:prstGeom prst="rect">
              <a:avLst/>
            </a:prstGeom>
            <a:noFill/>
          </p:spPr>
          <p:txBody>
            <a:bodyPr wrap="none" rtlCol="0">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Segoe UI"/>
                  <a:ea typeface="+mn-ea"/>
                  <a:cs typeface="+mn-cs"/>
                </a:rPr>
                <a:t>Scalable Storage</a:t>
              </a:r>
            </a:p>
          </p:txBody>
        </p:sp>
      </p:grpSp>
      <p:grpSp>
        <p:nvGrpSpPr>
          <p:cNvPr id="94" name="Group 93"/>
          <p:cNvGrpSpPr/>
          <p:nvPr/>
        </p:nvGrpSpPr>
        <p:grpSpPr>
          <a:xfrm>
            <a:off x="1534988" y="2955563"/>
            <a:ext cx="1513394" cy="850083"/>
            <a:chOff x="7165720" y="3276805"/>
            <a:chExt cx="1032266" cy="747678"/>
          </a:xfrm>
        </p:grpSpPr>
        <p:pic>
          <p:nvPicPr>
            <p:cNvPr id="95" name="Picture 9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7793220" y="3276805"/>
              <a:ext cx="404766" cy="704028"/>
            </a:xfrm>
            <a:prstGeom prst="rect">
              <a:avLst/>
            </a:prstGeom>
            <a:noFill/>
          </p:spPr>
          <p:txBody>
            <a:bodyPr wrap="square" rtlCol="0">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Segoe UI"/>
                  <a:ea typeface="+mn-ea"/>
                  <a:cs typeface="+mn-cs"/>
                </a:rPr>
                <a:t>VM</a:t>
              </a:r>
            </a:p>
          </p:txBody>
        </p:sp>
      </p:grpSp>
      <p:grpSp>
        <p:nvGrpSpPr>
          <p:cNvPr id="97" name="Group 96"/>
          <p:cNvGrpSpPr>
            <a:grpSpLocks noChangeAspect="1"/>
          </p:cNvGrpSpPr>
          <p:nvPr/>
        </p:nvGrpSpPr>
        <p:grpSpPr bwMode="auto">
          <a:xfrm>
            <a:off x="1089805" y="2148859"/>
            <a:ext cx="6873978" cy="3577121"/>
            <a:chOff x="4799" y="1203"/>
            <a:chExt cx="1945" cy="844"/>
          </a:xfrm>
        </p:grpSpPr>
        <p:sp>
          <p:nvSpPr>
            <p:cNvPr id="98"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74150" rtl="0" eaLnBrk="0" fontAlgn="base" latinLnBrk="0" hangingPunct="0">
                <a:lnSpc>
                  <a:spcPct val="100000"/>
                </a:lnSpc>
                <a:spcBef>
                  <a:spcPct val="0"/>
                </a:spcBef>
                <a:spcAft>
                  <a:spcPct val="0"/>
                </a:spcAft>
                <a:buClrTx/>
                <a:buSzTx/>
                <a:buFontTx/>
                <a:buNone/>
                <a:tabLst/>
                <a:defRPr/>
              </a:pPr>
              <a:endParaRPr kumimoji="0" lang="en-US" sz="1721"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99" name="Freeform 98"/>
            <p:cNvSpPr>
              <a:spLocks noEditPoints="1"/>
            </p:cNvSpPr>
            <p:nvPr/>
          </p:nvSpPr>
          <p:spPr bwMode="auto">
            <a:xfrm>
              <a:off x="4813" y="1217"/>
              <a:ext cx="1922" cy="774"/>
            </a:xfrm>
            <a:custGeom>
              <a:avLst/>
              <a:gdLst>
                <a:gd name="T0" fmla="*/ 11 w 2134"/>
                <a:gd name="T1" fmla="*/ 16 h 855"/>
                <a:gd name="T2" fmla="*/ 11 w 2134"/>
                <a:gd name="T3" fmla="*/ 69 h 855"/>
                <a:gd name="T4" fmla="*/ 11 w 2134"/>
                <a:gd name="T5" fmla="*/ 123 h 855"/>
                <a:gd name="T6" fmla="*/ 11 w 2134"/>
                <a:gd name="T7" fmla="*/ 177 h 855"/>
                <a:gd name="T8" fmla="*/ 11 w 2134"/>
                <a:gd name="T9" fmla="*/ 229 h 855"/>
                <a:gd name="T10" fmla="*/ 11 w 2134"/>
                <a:gd name="T11" fmla="*/ 282 h 855"/>
                <a:gd name="T12" fmla="*/ 11 w 2134"/>
                <a:gd name="T13" fmla="*/ 335 h 855"/>
                <a:gd name="T14" fmla="*/ 11 w 2134"/>
                <a:gd name="T15" fmla="*/ 387 h 855"/>
                <a:gd name="T16" fmla="*/ 26 w 2134"/>
                <a:gd name="T17" fmla="*/ 415 h 855"/>
                <a:gd name="T18" fmla="*/ 77 w 2134"/>
                <a:gd name="T19" fmla="*/ 415 h 855"/>
                <a:gd name="T20" fmla="*/ 129 w 2134"/>
                <a:gd name="T21" fmla="*/ 415 h 855"/>
                <a:gd name="T22" fmla="*/ 180 w 2134"/>
                <a:gd name="T23" fmla="*/ 415 h 855"/>
                <a:gd name="T24" fmla="*/ 231 w 2134"/>
                <a:gd name="T25" fmla="*/ 415 h 855"/>
                <a:gd name="T26" fmla="*/ 282 w 2134"/>
                <a:gd name="T27" fmla="*/ 415 h 855"/>
                <a:gd name="T28" fmla="*/ 333 w 2134"/>
                <a:gd name="T29" fmla="*/ 415 h 855"/>
                <a:gd name="T30" fmla="*/ 385 w 2134"/>
                <a:gd name="T31" fmla="*/ 415 h 855"/>
                <a:gd name="T32" fmla="*/ 436 w 2134"/>
                <a:gd name="T33" fmla="*/ 415 h 855"/>
                <a:gd name="T34" fmla="*/ 486 w 2134"/>
                <a:gd name="T35" fmla="*/ 415 h 855"/>
                <a:gd name="T36" fmla="*/ 539 w 2134"/>
                <a:gd name="T37" fmla="*/ 415 h 855"/>
                <a:gd name="T38" fmla="*/ 589 w 2134"/>
                <a:gd name="T39" fmla="*/ 415 h 855"/>
                <a:gd name="T40" fmla="*/ 641 w 2134"/>
                <a:gd name="T41" fmla="*/ 415 h 855"/>
                <a:gd name="T42" fmla="*/ 692 w 2134"/>
                <a:gd name="T43" fmla="*/ 415 h 855"/>
                <a:gd name="T44" fmla="*/ 743 w 2134"/>
                <a:gd name="T45" fmla="*/ 415 h 855"/>
                <a:gd name="T46" fmla="*/ 795 w 2134"/>
                <a:gd name="T47" fmla="*/ 415 h 855"/>
                <a:gd name="T48" fmla="*/ 846 w 2134"/>
                <a:gd name="T49" fmla="*/ 415 h 855"/>
                <a:gd name="T50" fmla="*/ 897 w 2134"/>
                <a:gd name="T51" fmla="*/ 415 h 855"/>
                <a:gd name="T52" fmla="*/ 948 w 2134"/>
                <a:gd name="T53" fmla="*/ 415 h 855"/>
                <a:gd name="T54" fmla="*/ 1000 w 2134"/>
                <a:gd name="T55" fmla="*/ 415 h 855"/>
                <a:gd name="T56" fmla="*/ 1016 w 2134"/>
                <a:gd name="T57" fmla="*/ 388 h 855"/>
                <a:gd name="T58" fmla="*/ 1016 w 2134"/>
                <a:gd name="T59" fmla="*/ 336 h 855"/>
                <a:gd name="T60" fmla="*/ 1016 w 2134"/>
                <a:gd name="T61" fmla="*/ 282 h 855"/>
                <a:gd name="T62" fmla="*/ 1016 w 2134"/>
                <a:gd name="T63" fmla="*/ 229 h 855"/>
                <a:gd name="T64" fmla="*/ 1016 w 2134"/>
                <a:gd name="T65" fmla="*/ 177 h 855"/>
                <a:gd name="T66" fmla="*/ 1016 w 2134"/>
                <a:gd name="T67" fmla="*/ 124 h 855"/>
                <a:gd name="T68" fmla="*/ 1016 w 2134"/>
                <a:gd name="T69" fmla="*/ 71 h 855"/>
                <a:gd name="T70" fmla="*/ 1016 w 2134"/>
                <a:gd name="T71" fmla="*/ 17 h 855"/>
                <a:gd name="T72" fmla="*/ 981 w 2134"/>
                <a:gd name="T73" fmla="*/ 11 h 855"/>
                <a:gd name="T74" fmla="*/ 929 w 2134"/>
                <a:gd name="T75" fmla="*/ 11 h 855"/>
                <a:gd name="T76" fmla="*/ 878 w 2134"/>
                <a:gd name="T77" fmla="*/ 11 h 855"/>
                <a:gd name="T78" fmla="*/ 827 w 2134"/>
                <a:gd name="T79" fmla="*/ 11 h 855"/>
                <a:gd name="T80" fmla="*/ 775 w 2134"/>
                <a:gd name="T81" fmla="*/ 11 h 855"/>
                <a:gd name="T82" fmla="*/ 724 w 2134"/>
                <a:gd name="T83" fmla="*/ 11 h 855"/>
                <a:gd name="T84" fmla="*/ 673 w 2134"/>
                <a:gd name="T85" fmla="*/ 11 h 855"/>
                <a:gd name="T86" fmla="*/ 621 w 2134"/>
                <a:gd name="T87" fmla="*/ 11 h 855"/>
                <a:gd name="T88" fmla="*/ 570 w 2134"/>
                <a:gd name="T89" fmla="*/ 11 h 855"/>
                <a:gd name="T90" fmla="*/ 519 w 2134"/>
                <a:gd name="T91" fmla="*/ 11 h 855"/>
                <a:gd name="T92" fmla="*/ 467 w 2134"/>
                <a:gd name="T93" fmla="*/ 11 h 855"/>
                <a:gd name="T94" fmla="*/ 416 w 2134"/>
                <a:gd name="T95" fmla="*/ 11 h 855"/>
                <a:gd name="T96" fmla="*/ 365 w 2134"/>
                <a:gd name="T97" fmla="*/ 11 h 855"/>
                <a:gd name="T98" fmla="*/ 313 w 2134"/>
                <a:gd name="T99" fmla="*/ 11 h 855"/>
                <a:gd name="T100" fmla="*/ 262 w 2134"/>
                <a:gd name="T101" fmla="*/ 11 h 855"/>
                <a:gd name="T102" fmla="*/ 211 w 2134"/>
                <a:gd name="T103" fmla="*/ 11 h 855"/>
                <a:gd name="T104" fmla="*/ 159 w 2134"/>
                <a:gd name="T105" fmla="*/ 11 h 855"/>
                <a:gd name="T106" fmla="*/ 110 w 2134"/>
                <a:gd name="T107" fmla="*/ 11 h 855"/>
                <a:gd name="T108" fmla="*/ 56 w 2134"/>
                <a:gd name="T109" fmla="*/ 11 h 855"/>
                <a:gd name="T110" fmla="*/ 5 w 2134"/>
                <a:gd name="T111" fmla="*/ 11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74150" rtl="0" eaLnBrk="0" fontAlgn="base" latinLnBrk="0" hangingPunct="0">
                <a:lnSpc>
                  <a:spcPct val="100000"/>
                </a:lnSpc>
                <a:spcBef>
                  <a:spcPct val="0"/>
                </a:spcBef>
                <a:spcAft>
                  <a:spcPct val="0"/>
                </a:spcAft>
                <a:buClrTx/>
                <a:buSzTx/>
                <a:buFontTx/>
                <a:buNone/>
                <a:tabLst/>
                <a:defRPr/>
              </a:pPr>
              <a:endParaRPr kumimoji="0" lang="en-US" sz="1721"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00" name="Rectangle 99"/>
            <p:cNvSpPr>
              <a:spLocks noChangeArrowheads="1"/>
            </p:cNvSpPr>
            <p:nvPr/>
          </p:nvSpPr>
          <p:spPr bwMode="auto">
            <a:xfrm>
              <a:off x="5559" y="1997"/>
              <a:ext cx="128"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74150" rtl="0" eaLnBrk="0" fontAlgn="base" latinLnBrk="0" hangingPunct="0">
                <a:lnSpc>
                  <a:spcPct val="100000"/>
                </a:lnSpc>
                <a:spcBef>
                  <a:spcPct val="0"/>
                </a:spcBef>
                <a:spcAft>
                  <a:spcPct val="0"/>
                </a:spcAft>
                <a:buClrTx/>
                <a:buSzTx/>
                <a:buFontTx/>
                <a:buNone/>
                <a:tabLst/>
                <a:defRPr/>
              </a:pPr>
              <a:r>
                <a:rPr kumimoji="0" lang="en-US" altLang="en-US" sz="1339" b="1" i="0" u="none" strike="noStrike" kern="1200" cap="none" spc="0"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VNET</a:t>
              </a:r>
              <a:endParaRPr kumimoji="0" lang="en-US" altLang="en-US" sz="1339"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05" name="Group 104"/>
          <p:cNvGrpSpPr/>
          <p:nvPr/>
        </p:nvGrpSpPr>
        <p:grpSpPr>
          <a:xfrm>
            <a:off x="1750767" y="3903344"/>
            <a:ext cx="1813447" cy="1013018"/>
            <a:chOff x="6535565" y="4156939"/>
            <a:chExt cx="1897124" cy="1059763"/>
          </a:xfrm>
        </p:grpSpPr>
        <p:pic>
          <p:nvPicPr>
            <p:cNvPr id="106" name="Picture 105"/>
            <p:cNvPicPr>
              <a:picLocks noChangeAspect="1"/>
            </p:cNvPicPr>
            <p:nvPr/>
          </p:nvPicPr>
          <p:blipFill>
            <a:blip r:embed="rId5"/>
            <a:stretch>
              <a:fillRect/>
            </a:stretch>
          </p:blipFill>
          <p:spPr>
            <a:xfrm>
              <a:off x="6954276" y="4640457"/>
              <a:ext cx="778436" cy="576245"/>
            </a:xfrm>
            <a:prstGeom prst="rect">
              <a:avLst/>
            </a:prstGeom>
          </p:spPr>
        </p:pic>
        <p:sp>
          <p:nvSpPr>
            <p:cNvPr id="107" name="TextBox 106"/>
            <p:cNvSpPr txBox="1"/>
            <p:nvPr/>
          </p:nvSpPr>
          <p:spPr>
            <a:xfrm>
              <a:off x="6535565" y="4156939"/>
              <a:ext cx="1897124" cy="467954"/>
            </a:xfrm>
            <a:prstGeom prst="rect">
              <a:avLst/>
            </a:prstGeom>
            <a:noFill/>
          </p:spPr>
          <p:txBody>
            <a:bodyPr wrap="none" rtlCol="0">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Segoe UI"/>
                  <a:ea typeface="+mn-ea"/>
                  <a:cs typeface="+mn-cs"/>
                </a:rPr>
                <a:t>Scalable NIC</a:t>
              </a:r>
            </a:p>
          </p:txBody>
        </p:sp>
      </p:grpSp>
      <p:sp>
        <p:nvSpPr>
          <p:cNvPr id="131" name="TextBox 130"/>
          <p:cNvSpPr txBox="1"/>
          <p:nvPr/>
        </p:nvSpPr>
        <p:spPr>
          <a:xfrm>
            <a:off x="6892526" y="3090758"/>
            <a:ext cx="1071259" cy="1071228"/>
          </a:xfrm>
          <a:prstGeom prst="rect">
            <a:avLst/>
          </a:prstGeom>
          <a:noFill/>
        </p:spPr>
        <p:txBody>
          <a:bodyPr wrap="square" lIns="171402" tIns="137121" rIns="171402" bIns="137121" rtlCol="0">
            <a:spAutoFit/>
          </a:bodyPr>
          <a:lstStyle/>
          <a:p>
            <a:pPr marL="0" marR="0" lvl="0" indent="0" algn="l" defTabSz="874150" rtl="0" eaLnBrk="1" fontAlgn="auto" latinLnBrk="0" hangingPunct="1">
              <a:lnSpc>
                <a:spcPct val="90000"/>
              </a:lnSpc>
              <a:spcBef>
                <a:spcPts val="0"/>
              </a:spcBef>
              <a:spcAft>
                <a:spcPts val="562"/>
              </a:spcAft>
              <a:buClrTx/>
              <a:buSzTx/>
              <a:buFontTx/>
              <a:buNone/>
              <a:tabLst/>
              <a:defRPr/>
            </a:pPr>
            <a:r>
              <a:rPr kumimoji="0" lang="en-US" sz="5623" b="0" i="0" u="none" strike="noStrike" kern="1200" cap="none" spc="0" normalizeH="0" baseline="0" noProof="0" dirty="0">
                <a:ln>
                  <a:noFill/>
                </a:ln>
                <a:solidFill>
                  <a:srgbClr val="FFFFFF"/>
                </a:solidFill>
                <a:effectLst/>
                <a:uLnTx/>
                <a:uFillTx/>
                <a:latin typeface="Segoe UI"/>
                <a:ea typeface="+mn-ea"/>
                <a:cs typeface="+mn-cs"/>
              </a:rPr>
              <a:t>…</a:t>
            </a:r>
          </a:p>
        </p:txBody>
      </p:sp>
      <p:sp>
        <p:nvSpPr>
          <p:cNvPr id="138" name="Rounded Rectangle 137"/>
          <p:cNvSpPr/>
          <p:nvPr/>
        </p:nvSpPr>
        <p:spPr bwMode="auto">
          <a:xfrm>
            <a:off x="1375476" y="2855227"/>
            <a:ext cx="6284717" cy="2193272"/>
          </a:xfrm>
          <a:prstGeom prst="roundRect">
            <a:avLst/>
          </a:prstGeom>
          <a:noFill/>
          <a:ln>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7407" tIns="87407" rIns="32781" bIns="32781" rtlCol="0" anchor="t" anchorCtr="0"/>
          <a:lstStyle/>
          <a:p>
            <a:pPr marL="0" marR="0" lvl="0" indent="0" algn="ctr" defTabSz="891224" rtl="0" eaLnBrk="1" fontAlgn="auto" latinLnBrk="0" hangingPunct="1">
              <a:lnSpc>
                <a:spcPct val="100000"/>
              </a:lnSpc>
              <a:spcBef>
                <a:spcPts val="0"/>
              </a:spcBef>
              <a:spcAft>
                <a:spcPts val="0"/>
              </a:spcAft>
              <a:buClrTx/>
              <a:buSzTx/>
              <a:buFontTx/>
              <a:buNone/>
              <a:tabLst/>
              <a:defRPr/>
            </a:pPr>
            <a:endParaRPr kumimoji="0" lang="en-US" sz="1530" b="0" i="0" u="none" strike="noStrike" kern="1200" cap="none" spc="-9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138"/>
          <p:cNvGrpSpPr/>
          <p:nvPr/>
        </p:nvGrpSpPr>
        <p:grpSpPr>
          <a:xfrm>
            <a:off x="4272650" y="2941906"/>
            <a:ext cx="1513394" cy="850083"/>
            <a:chOff x="7165720" y="3276805"/>
            <a:chExt cx="1032266" cy="747678"/>
          </a:xfrm>
        </p:grpSpPr>
        <p:pic>
          <p:nvPicPr>
            <p:cNvPr id="140" name="Picture 1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TextBox 140"/>
            <p:cNvSpPr txBox="1"/>
            <p:nvPr/>
          </p:nvSpPr>
          <p:spPr>
            <a:xfrm>
              <a:off x="7793220" y="3276805"/>
              <a:ext cx="404766" cy="704028"/>
            </a:xfrm>
            <a:prstGeom prst="rect">
              <a:avLst/>
            </a:prstGeom>
            <a:noFill/>
          </p:spPr>
          <p:txBody>
            <a:bodyPr wrap="square" rtlCol="0">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Segoe UI"/>
                  <a:ea typeface="+mn-ea"/>
                  <a:cs typeface="+mn-cs"/>
                </a:rPr>
                <a:t>VM</a:t>
              </a:r>
            </a:p>
          </p:txBody>
        </p:sp>
      </p:grpSp>
      <p:grpSp>
        <p:nvGrpSpPr>
          <p:cNvPr id="142" name="Group 141"/>
          <p:cNvGrpSpPr/>
          <p:nvPr/>
        </p:nvGrpSpPr>
        <p:grpSpPr>
          <a:xfrm>
            <a:off x="2897792" y="2955023"/>
            <a:ext cx="1513394" cy="850083"/>
            <a:chOff x="7165720" y="3276805"/>
            <a:chExt cx="1032266" cy="747678"/>
          </a:xfrm>
        </p:grpSpPr>
        <p:pic>
          <p:nvPicPr>
            <p:cNvPr id="143" name="Picture 1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TextBox 143"/>
            <p:cNvSpPr txBox="1"/>
            <p:nvPr/>
          </p:nvSpPr>
          <p:spPr>
            <a:xfrm>
              <a:off x="7793220" y="3276805"/>
              <a:ext cx="404766" cy="704028"/>
            </a:xfrm>
            <a:prstGeom prst="rect">
              <a:avLst/>
            </a:prstGeom>
            <a:noFill/>
          </p:spPr>
          <p:txBody>
            <a:bodyPr wrap="square" rtlCol="0">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Segoe UI"/>
                  <a:ea typeface="+mn-ea"/>
                  <a:cs typeface="+mn-cs"/>
                </a:rPr>
                <a:t>VM</a:t>
              </a:r>
            </a:p>
          </p:txBody>
        </p:sp>
      </p:grpSp>
      <p:grpSp>
        <p:nvGrpSpPr>
          <p:cNvPr id="145" name="Group 144"/>
          <p:cNvGrpSpPr/>
          <p:nvPr/>
        </p:nvGrpSpPr>
        <p:grpSpPr>
          <a:xfrm>
            <a:off x="5683598" y="2944830"/>
            <a:ext cx="1513394" cy="850083"/>
            <a:chOff x="7165720" y="3276805"/>
            <a:chExt cx="1032266" cy="747678"/>
          </a:xfrm>
        </p:grpSpPr>
        <p:pic>
          <p:nvPicPr>
            <p:cNvPr id="146" name="Picture 14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TextBox 146"/>
            <p:cNvSpPr txBox="1"/>
            <p:nvPr/>
          </p:nvSpPr>
          <p:spPr>
            <a:xfrm>
              <a:off x="7793220" y="3276805"/>
              <a:ext cx="404766" cy="704028"/>
            </a:xfrm>
            <a:prstGeom prst="rect">
              <a:avLst/>
            </a:prstGeom>
            <a:noFill/>
          </p:spPr>
          <p:txBody>
            <a:bodyPr wrap="square" rtlCol="0">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Segoe UI"/>
                  <a:ea typeface="+mn-ea"/>
                  <a:cs typeface="+mn-cs"/>
                </a:rPr>
                <a:t>VM</a:t>
              </a:r>
            </a:p>
          </p:txBody>
        </p:sp>
      </p:grpSp>
      <p:sp>
        <p:nvSpPr>
          <p:cNvPr id="4" name="Rectangle 3"/>
          <p:cNvSpPr/>
          <p:nvPr/>
        </p:nvSpPr>
        <p:spPr>
          <a:xfrm>
            <a:off x="1585618" y="2477406"/>
            <a:ext cx="1210164" cy="388455"/>
          </a:xfrm>
          <a:prstGeom prst="rect">
            <a:avLst/>
          </a:prstGeom>
        </p:spPr>
        <p:txBody>
          <a:bodyPr wrap="none">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en-US" sz="1875" b="1" i="0" u="none" strike="noStrike" kern="1200" cap="none" spc="0" normalizeH="0" baseline="0" noProof="0" dirty="0">
                <a:ln>
                  <a:noFill/>
                </a:ln>
                <a:solidFill>
                  <a:srgbClr val="FFC000"/>
                </a:solidFill>
                <a:effectLst/>
                <a:uLnTx/>
                <a:uFillTx/>
                <a:latin typeface="Segoe UI"/>
                <a:ea typeface="+mn-ea"/>
                <a:cs typeface="+mn-cs"/>
              </a:rPr>
              <a:t>Scale Set</a:t>
            </a:r>
          </a:p>
        </p:txBody>
      </p:sp>
      <p:sp>
        <p:nvSpPr>
          <p:cNvPr id="6" name="Rectangle 5"/>
          <p:cNvSpPr/>
          <p:nvPr/>
        </p:nvSpPr>
        <p:spPr>
          <a:xfrm>
            <a:off x="5882028" y="4493286"/>
            <a:ext cx="1549573" cy="447313"/>
          </a:xfrm>
          <a:prstGeom prst="rect">
            <a:avLst/>
          </a:prstGeom>
        </p:spPr>
        <p:txBody>
          <a:bodyPr wrap="none">
            <a:spAutoFit/>
          </a:bodyPr>
          <a:lstStyle/>
          <a:p>
            <a:pPr marL="0" marR="0" lvl="0" indent="0" algn="l" defTabSz="874150" rtl="0" eaLnBrk="1" fontAlgn="auto" latinLnBrk="0" hangingPunct="1">
              <a:lnSpc>
                <a:spcPct val="100000"/>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FFFFFF"/>
                </a:solidFill>
                <a:effectLst/>
                <a:uLnTx/>
                <a:uFillTx/>
                <a:latin typeface="Segoe UI"/>
                <a:ea typeface="+mn-ea"/>
                <a:cs typeface="+mn-cs"/>
              </a:rPr>
              <a:t>Extensions</a:t>
            </a:r>
          </a:p>
        </p:txBody>
      </p:sp>
      <p:sp>
        <p:nvSpPr>
          <p:cNvPr id="8" name="Rectangle 7"/>
          <p:cNvSpPr/>
          <p:nvPr/>
        </p:nvSpPr>
        <p:spPr>
          <a:xfrm>
            <a:off x="644725" y="6161633"/>
            <a:ext cx="6360472" cy="364259"/>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721"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hlinkClick r:id="rId6"/>
              </a:rPr>
              <a:t>https://github.com/Azure/azure-quickstart-templates</a:t>
            </a:r>
            <a:r>
              <a:rPr kumimoji="0" lang="en-US" sz="1721"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 - *</a:t>
            </a:r>
            <a:r>
              <a:rPr kumimoji="0" lang="en-US" sz="1721"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mn-cs"/>
              </a:rPr>
              <a:t>vmss</a:t>
            </a:r>
            <a:r>
              <a:rPr kumimoji="0" lang="en-US" sz="1721"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t>
            </a:r>
            <a:endParaRPr kumimoji="0" lang="en-US" sz="1721"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p:cNvPicPr>
            <a:picLocks noChangeAspect="1"/>
          </p:cNvPicPr>
          <p:nvPr/>
        </p:nvPicPr>
        <p:blipFill>
          <a:blip r:embed="rId7"/>
          <a:stretch>
            <a:fillRect/>
          </a:stretch>
        </p:blipFill>
        <p:spPr>
          <a:xfrm>
            <a:off x="5735818" y="1590670"/>
            <a:ext cx="6430273" cy="3788228"/>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2060118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8" grpId="0" animBg="1"/>
      <p:bldP spid="4"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27" y="341052"/>
            <a:ext cx="11887878" cy="917575"/>
          </a:xfrm>
        </p:spPr>
        <p:txBody>
          <a:bodyPr/>
          <a:lstStyle/>
          <a:p>
            <a:r>
              <a:rPr lang="en-US" dirty="0"/>
              <a:t>VM Scale Sets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6513" y="2370148"/>
            <a:ext cx="2052016" cy="967687"/>
          </a:xfrm>
          <a:prstGeom prst="rect">
            <a:avLst/>
          </a:prstGeom>
        </p:spPr>
      </p:pic>
      <p:pic>
        <p:nvPicPr>
          <p:cNvPr id="5" name="Picture 4"/>
          <p:cNvPicPr>
            <a:picLocks noChangeAspect="1"/>
          </p:cNvPicPr>
          <p:nvPr/>
        </p:nvPicPr>
        <p:blipFill>
          <a:blip r:embed="rId4">
            <a:clrChange>
              <a:clrFrom>
                <a:srgbClr val="EEEEEE"/>
              </a:clrFrom>
              <a:clrTo>
                <a:srgbClr val="EEEEEE">
                  <a:alpha val="0"/>
                </a:srgbClr>
              </a:clrTo>
            </a:clrChange>
          </a:blip>
          <a:stretch>
            <a:fillRect/>
          </a:stretch>
        </p:blipFill>
        <p:spPr>
          <a:xfrm>
            <a:off x="3779837" y="4514263"/>
            <a:ext cx="2170281" cy="1329678"/>
          </a:xfrm>
          <a:prstGeom prst="rect">
            <a:avLst/>
          </a:prstGeom>
        </p:spPr>
      </p:pic>
      <p:pic>
        <p:nvPicPr>
          <p:cNvPr id="6" name="Picture 5"/>
          <p:cNvPicPr>
            <a:picLocks noChangeAspect="1"/>
          </p:cNvPicPr>
          <p:nvPr/>
        </p:nvPicPr>
        <p:blipFill>
          <a:blip r:embed="rId5"/>
          <a:stretch>
            <a:fillRect/>
          </a:stretch>
        </p:blipFill>
        <p:spPr>
          <a:xfrm>
            <a:off x="6980237" y="4590762"/>
            <a:ext cx="1216588" cy="1253178"/>
          </a:xfrm>
          <a:prstGeom prst="rect">
            <a:avLst/>
          </a:prstGeom>
        </p:spPr>
      </p:pic>
      <p:pic>
        <p:nvPicPr>
          <p:cNvPr id="1026" name="Picture 2" descr="https://acom.azurecomcdn.net/80C57D/cdn/cvt-556d5b89aaa50eecaebfddb9370f603d4de2b20a9a4d3aa06639b68db336f1c8/images/page/services/container-service/01-crea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295" y="4694890"/>
            <a:ext cx="2242989" cy="10799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9297110" y="4834974"/>
            <a:ext cx="2419194" cy="719688"/>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00315" y="1894978"/>
            <a:ext cx="1521936" cy="1880957"/>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66649" y="1932045"/>
            <a:ext cx="1751524" cy="1843890"/>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2613" y="2499975"/>
            <a:ext cx="2933262" cy="708029"/>
          </a:xfrm>
          <a:prstGeom prst="rect">
            <a:avLst/>
          </a:prstGeom>
        </p:spPr>
      </p:pic>
    </p:spTree>
    <p:extLst>
      <p:ext uri="{BB962C8B-B14F-4D97-AF65-F5344CB8AC3E}">
        <p14:creationId xmlns:p14="http://schemas.microsoft.com/office/powerpoint/2010/main" val="19359418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2161" y="419244"/>
            <a:ext cx="10234514" cy="6220207"/>
          </a:xfrm>
        </p:spPr>
        <p:txBody>
          <a:bodyPr/>
          <a:lstStyle/>
          <a:p>
            <a:r>
              <a:rPr lang="zh-TW" altLang="en-US" dirty="0">
                <a:solidFill>
                  <a:schemeClr val="tx2"/>
                </a:solidFill>
              </a:rPr>
              <a:t>新浮水印要求</a:t>
            </a:r>
            <a:br>
              <a:rPr lang="en-US" dirty="0"/>
            </a:br>
            <a:r>
              <a:rPr lang="zh-TW" altLang="en-US" dirty="0"/>
              <a:t>由儲存取得影像</a:t>
            </a:r>
            <a:br>
              <a:rPr lang="en-US" dirty="0"/>
            </a:br>
            <a:r>
              <a:rPr lang="zh-TW" altLang="en-US" dirty="0"/>
              <a:t>套用浮水印</a:t>
            </a:r>
            <a:br>
              <a:rPr lang="en-US" dirty="0"/>
            </a:br>
            <a:r>
              <a:rPr lang="zh-TW" altLang="en-US" dirty="0"/>
              <a:t>儲存新影像到儲存</a:t>
            </a:r>
            <a:endParaRPr lang="en-US" dirty="0"/>
          </a:p>
        </p:txBody>
      </p:sp>
    </p:spTree>
    <p:extLst>
      <p:ext uri="{BB962C8B-B14F-4D97-AF65-F5344CB8AC3E}">
        <p14:creationId xmlns:p14="http://schemas.microsoft.com/office/powerpoint/2010/main" val="217045233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a:t>應用開發</a:t>
            </a:r>
            <a:endParaRPr lang="en-US" dirty="0"/>
          </a:p>
        </p:txBody>
      </p:sp>
    </p:spTree>
    <p:extLst>
      <p:ext uri="{BB962C8B-B14F-4D97-AF65-F5344CB8AC3E}">
        <p14:creationId xmlns:p14="http://schemas.microsoft.com/office/powerpoint/2010/main" val="219709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46903" y="5926145"/>
            <a:ext cx="10131724"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https://azure.microsoft.com/en-us/documentation/articles/virtual-machines-vmss-vstemplates/</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2" name="Text Placeholder 1"/>
          <p:cNvSpPr>
            <a:spLocks noGrp="1"/>
          </p:cNvSpPr>
          <p:nvPr>
            <p:ph type="body" sz="quarter" idx="10"/>
          </p:nvPr>
        </p:nvSpPr>
        <p:spPr>
          <a:xfrm>
            <a:off x="646903" y="1212851"/>
            <a:ext cx="11142670" cy="2092881"/>
          </a:xfrm>
        </p:spPr>
        <p:txBody>
          <a:bodyPr/>
          <a:lstStyle/>
          <a:p>
            <a:pPr lvl="0"/>
            <a:r>
              <a:rPr lang="en-US" dirty="0"/>
              <a:t>Visual Studio 2013 or 2015</a:t>
            </a:r>
          </a:p>
          <a:p>
            <a:pPr lvl="0"/>
            <a:r>
              <a:rPr lang="en-US" dirty="0"/>
              <a:t>Azure SDK 2.7 or 2.8</a:t>
            </a:r>
          </a:p>
          <a:p>
            <a:endParaRPr lang="en-US" dirty="0"/>
          </a:p>
        </p:txBody>
      </p:sp>
      <p:sp>
        <p:nvSpPr>
          <p:cNvPr id="3" name="Title 2"/>
          <p:cNvSpPr>
            <a:spLocks noGrp="1"/>
          </p:cNvSpPr>
          <p:nvPr>
            <p:ph type="title"/>
          </p:nvPr>
        </p:nvSpPr>
        <p:spPr/>
        <p:txBody>
          <a:bodyPr/>
          <a:lstStyle/>
          <a:p>
            <a:r>
              <a:rPr lang="en-US" dirty="0"/>
              <a:t>Using Visual Studio</a:t>
            </a:r>
          </a:p>
        </p:txBody>
      </p:sp>
      <p:pic>
        <p:nvPicPr>
          <p:cNvPr id="4" name="Picture 3" descr="3-SelectTemplateWin.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170" y="1212850"/>
            <a:ext cx="7399757" cy="5233554"/>
          </a:xfrm>
          <a:prstGeom prst="rect">
            <a:avLst/>
          </a:prstGeom>
          <a:noFill/>
          <a:ln>
            <a:noFill/>
          </a:ln>
        </p:spPr>
      </p:pic>
      <p:pic>
        <p:nvPicPr>
          <p:cNvPr id="5" name="Picture 4" descr="4-SelectTemplateLin.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110" y="1424377"/>
            <a:ext cx="7401974" cy="5233555"/>
          </a:xfrm>
          <a:prstGeom prst="rect">
            <a:avLst/>
          </a:prstGeom>
          <a:noFill/>
          <a:ln>
            <a:noFill/>
          </a:ln>
        </p:spPr>
      </p:pic>
      <p:pic>
        <p:nvPicPr>
          <p:cNvPr id="6" name="Picture 5" descr="10-JsonExplorer.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63354" y="1690330"/>
            <a:ext cx="4824983" cy="4701649"/>
          </a:xfrm>
          <a:prstGeom prst="rect">
            <a:avLst/>
          </a:prstGeom>
          <a:noFill/>
          <a:ln>
            <a:noFill/>
          </a:ln>
        </p:spPr>
      </p:pic>
      <p:pic>
        <p:nvPicPr>
          <p:cNvPr id="7" name="Picture 6" descr="6-DeployTemplate.png"/>
          <p:cNvPicPr/>
          <p:nvPr/>
        </p:nvPicPr>
        <p:blipFill>
          <a:blip r:embed="rId7">
            <a:extLst>
              <a:ext uri="{28A0092B-C50C-407E-A947-70E740481C1C}">
                <a14:useLocalDpi xmlns:a14="http://schemas.microsoft.com/office/drawing/2010/main" val="0"/>
              </a:ext>
            </a:extLst>
          </a:blip>
          <a:srcRect/>
          <a:stretch>
            <a:fillRect/>
          </a:stretch>
        </p:blipFill>
        <p:spPr bwMode="auto">
          <a:xfrm>
            <a:off x="2928906" y="1598779"/>
            <a:ext cx="7374287" cy="4953389"/>
          </a:xfrm>
          <a:prstGeom prst="rect">
            <a:avLst/>
          </a:prstGeom>
          <a:noFill/>
          <a:ln>
            <a:noFill/>
          </a:ln>
        </p:spPr>
      </p:pic>
      <p:pic>
        <p:nvPicPr>
          <p:cNvPr id="8" name="Picture 7" descr="12-CloudExplorer.png"/>
          <p:cNvPicPr/>
          <p:nvPr/>
        </p:nvPicPr>
        <p:blipFill>
          <a:blip r:embed="rId8">
            <a:extLst>
              <a:ext uri="{28A0092B-C50C-407E-A947-70E740481C1C}">
                <a14:useLocalDpi xmlns:a14="http://schemas.microsoft.com/office/drawing/2010/main" val="0"/>
              </a:ext>
            </a:extLst>
          </a:blip>
          <a:srcRect/>
          <a:stretch>
            <a:fillRect/>
          </a:stretch>
        </p:blipFill>
        <p:spPr bwMode="auto">
          <a:xfrm>
            <a:off x="6834019" y="2848577"/>
            <a:ext cx="4651166" cy="3348505"/>
          </a:xfrm>
          <a:prstGeom prst="rect">
            <a:avLst/>
          </a:prstGeom>
          <a:noFill/>
          <a:ln>
            <a:noFill/>
          </a:ln>
        </p:spPr>
      </p:pic>
    </p:spTree>
    <p:extLst>
      <p:ext uri="{BB962C8B-B14F-4D97-AF65-F5344CB8AC3E}">
        <p14:creationId xmlns:p14="http://schemas.microsoft.com/office/powerpoint/2010/main" val="3207417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43001"/>
          </a:xfrm>
        </p:spPr>
        <p:txBody>
          <a:bodyPr/>
          <a:lstStyle/>
          <a:p>
            <a:r>
              <a:rPr lang="zh-TW" altLang="en-US" dirty="0"/>
              <a:t>供主要程式語言使用的 </a:t>
            </a:r>
            <a:r>
              <a:rPr lang="en-US" dirty="0"/>
              <a:t>VMSS-ready SDKs:</a:t>
            </a:r>
          </a:p>
          <a:p>
            <a:pPr lvl="1"/>
            <a:r>
              <a:rPr lang="en-US" dirty="0" err="1"/>
              <a:t>.Net</a:t>
            </a:r>
            <a:r>
              <a:rPr lang="en-US" dirty="0"/>
              <a:t> - </a:t>
            </a:r>
            <a:r>
              <a:rPr lang="en-US" dirty="0">
                <a:hlinkClick r:id="rId3"/>
              </a:rPr>
              <a:t>https://github.com/Azure/azure-sdk-for-net</a:t>
            </a:r>
            <a:r>
              <a:rPr lang="en-US" dirty="0"/>
              <a:t> </a:t>
            </a:r>
          </a:p>
          <a:p>
            <a:pPr lvl="1"/>
            <a:r>
              <a:rPr lang="en-US" dirty="0"/>
              <a:t>Java - </a:t>
            </a:r>
            <a:r>
              <a:rPr lang="en-US" dirty="0">
                <a:hlinkClick r:id="rId4"/>
              </a:rPr>
              <a:t>https://github.com/Azure/azure-sdk-for-java/</a:t>
            </a:r>
            <a:r>
              <a:rPr lang="en-US" dirty="0"/>
              <a:t> </a:t>
            </a:r>
          </a:p>
          <a:p>
            <a:pPr lvl="1"/>
            <a:r>
              <a:rPr lang="en-US" dirty="0"/>
              <a:t>Python - </a:t>
            </a:r>
            <a:r>
              <a:rPr lang="en-US" dirty="0">
                <a:hlinkClick r:id="rId5"/>
              </a:rPr>
              <a:t>https://github.com/Azure/azure-sdk-for-python</a:t>
            </a:r>
            <a:r>
              <a:rPr lang="en-US" dirty="0"/>
              <a:t> </a:t>
            </a:r>
          </a:p>
          <a:p>
            <a:pPr lvl="1"/>
            <a:r>
              <a:rPr lang="en-US" dirty="0"/>
              <a:t>Go - </a:t>
            </a:r>
            <a:r>
              <a:rPr lang="en-US" dirty="0">
                <a:hlinkClick r:id="rId6"/>
              </a:rPr>
              <a:t>https://github.com/Azure/azure-sdk-for-go</a:t>
            </a:r>
            <a:r>
              <a:rPr lang="en-US" dirty="0"/>
              <a:t> </a:t>
            </a:r>
          </a:p>
          <a:p>
            <a:pPr lvl="1"/>
            <a:r>
              <a:rPr lang="en-US" dirty="0"/>
              <a:t>Ruby - </a:t>
            </a:r>
            <a:r>
              <a:rPr lang="en-US" dirty="0">
                <a:hlinkClick r:id="rId7"/>
              </a:rPr>
              <a:t>https://github.com/Azure/azure-sdk-for-ruby</a:t>
            </a:r>
            <a:r>
              <a:rPr lang="en-US" dirty="0"/>
              <a:t> </a:t>
            </a:r>
          </a:p>
          <a:p>
            <a:pPr lvl="1"/>
            <a:r>
              <a:rPr lang="en-US" dirty="0"/>
              <a:t>Node.js - </a:t>
            </a:r>
            <a:r>
              <a:rPr lang="en-US" dirty="0">
                <a:hlinkClick r:id="rId8"/>
              </a:rPr>
              <a:t>https://github.com/Azure/azure-sdk-for-node</a:t>
            </a:r>
            <a:r>
              <a:rPr lang="en-US" dirty="0"/>
              <a:t> </a:t>
            </a:r>
          </a:p>
          <a:p>
            <a:r>
              <a:rPr lang="zh-TW" altLang="en-US" dirty="0"/>
              <a:t>使用</a:t>
            </a:r>
            <a:r>
              <a:rPr lang="en-US" dirty="0"/>
              <a:t> PowerShell</a:t>
            </a:r>
          </a:p>
          <a:p>
            <a:pPr lvl="1"/>
            <a:r>
              <a:rPr lang="en-US" dirty="0">
                <a:hlinkClick r:id="rId9"/>
              </a:rPr>
              <a:t>https://github.com/Azure/azure-powershell/releases/tag/v1.3.0-March2016</a:t>
            </a:r>
            <a:r>
              <a:rPr lang="en-US" dirty="0"/>
              <a:t> </a:t>
            </a:r>
          </a:p>
          <a:p>
            <a:r>
              <a:rPr lang="zh-TW" altLang="en-US" dirty="0"/>
              <a:t>使用</a:t>
            </a:r>
            <a:r>
              <a:rPr lang="en-US" dirty="0"/>
              <a:t> CLI</a:t>
            </a:r>
          </a:p>
          <a:p>
            <a:pPr lvl="1"/>
            <a:r>
              <a:rPr lang="en-US" dirty="0">
                <a:hlinkClick r:id="rId10"/>
              </a:rPr>
              <a:t>https://www.npmjs.com/package/azure-cli</a:t>
            </a:r>
            <a:r>
              <a:rPr lang="en-US" dirty="0"/>
              <a:t> </a:t>
            </a:r>
          </a:p>
        </p:txBody>
      </p:sp>
      <p:sp>
        <p:nvSpPr>
          <p:cNvPr id="3" name="Title 2"/>
          <p:cNvSpPr>
            <a:spLocks noGrp="1"/>
          </p:cNvSpPr>
          <p:nvPr>
            <p:ph type="title"/>
          </p:nvPr>
        </p:nvSpPr>
        <p:spPr/>
        <p:txBody>
          <a:bodyPr/>
          <a:lstStyle/>
          <a:p>
            <a:r>
              <a:rPr lang="zh-TW" altLang="en-US" dirty="0"/>
              <a:t>受管理的函式庫 </a:t>
            </a:r>
            <a:r>
              <a:rPr lang="en-US" dirty="0"/>
              <a:t>/ </a:t>
            </a:r>
            <a:r>
              <a:rPr lang="zh-TW" altLang="en-US" dirty="0"/>
              <a:t>命令列工具</a:t>
            </a:r>
            <a:endParaRPr lang="en-US" dirty="0"/>
          </a:p>
        </p:txBody>
      </p:sp>
    </p:spTree>
    <p:extLst>
      <p:ext uri="{BB962C8B-B14F-4D97-AF65-F5344CB8AC3E}">
        <p14:creationId xmlns:p14="http://schemas.microsoft.com/office/powerpoint/2010/main" val="317387326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9119" y="1325859"/>
            <a:ext cx="11142670" cy="1625060"/>
          </a:xfrm>
        </p:spPr>
        <p:txBody>
          <a:bodyPr/>
          <a:lstStyle/>
          <a:p>
            <a:r>
              <a:rPr lang="zh-TW" altLang="en-US" sz="3600" dirty="0"/>
              <a:t>已發行的</a:t>
            </a:r>
            <a:r>
              <a:rPr lang="en-US" sz="3600" dirty="0"/>
              <a:t> REST API: </a:t>
            </a:r>
            <a:br>
              <a:rPr lang="en-US" sz="3600" dirty="0"/>
            </a:br>
            <a:r>
              <a:rPr lang="en-US" sz="2400" dirty="0">
                <a:hlinkClick r:id="rId3"/>
              </a:rPr>
              <a:t>https://msdn.microsoft.com/en-us/library/azure/mt589023.aspx </a:t>
            </a:r>
            <a:endParaRPr lang="en-US" sz="1912" dirty="0"/>
          </a:p>
          <a:p>
            <a:r>
              <a:rPr lang="zh-TW" altLang="en-US" sz="3600" dirty="0"/>
              <a:t>例如</a:t>
            </a:r>
            <a:r>
              <a:rPr lang="en-US" sz="3600" dirty="0"/>
              <a:t>.. Python..</a:t>
            </a:r>
          </a:p>
        </p:txBody>
      </p:sp>
      <p:sp>
        <p:nvSpPr>
          <p:cNvPr id="3" name="Title 2"/>
          <p:cNvSpPr>
            <a:spLocks noGrp="1"/>
          </p:cNvSpPr>
          <p:nvPr>
            <p:ph type="title"/>
          </p:nvPr>
        </p:nvSpPr>
        <p:spPr/>
        <p:txBody>
          <a:bodyPr/>
          <a:lstStyle/>
          <a:p>
            <a:r>
              <a:rPr lang="zh-TW" altLang="en-US" dirty="0"/>
              <a:t>產生</a:t>
            </a:r>
            <a:r>
              <a:rPr lang="en-US" dirty="0"/>
              <a:t> REST </a:t>
            </a:r>
            <a:r>
              <a:rPr lang="zh-TW" altLang="en-US" dirty="0"/>
              <a:t>呼叫</a:t>
            </a:r>
            <a:endParaRPr lang="en-US" dirty="0"/>
          </a:p>
        </p:txBody>
      </p:sp>
      <p:pic>
        <p:nvPicPr>
          <p:cNvPr id="6" name="Picture 5"/>
          <p:cNvPicPr>
            <a:picLocks noChangeAspect="1"/>
          </p:cNvPicPr>
          <p:nvPr/>
        </p:nvPicPr>
        <p:blipFill>
          <a:blip r:embed="rId4"/>
          <a:stretch>
            <a:fillRect/>
          </a:stretch>
        </p:blipFill>
        <p:spPr>
          <a:xfrm>
            <a:off x="1719330" y="2959526"/>
            <a:ext cx="6990237" cy="2011110"/>
          </a:xfrm>
          <a:prstGeom prst="rect">
            <a:avLst/>
          </a:prstGeom>
        </p:spPr>
      </p:pic>
      <p:pic>
        <p:nvPicPr>
          <p:cNvPr id="5" name="Picture 4"/>
          <p:cNvPicPr>
            <a:picLocks noChangeAspect="1"/>
          </p:cNvPicPr>
          <p:nvPr/>
        </p:nvPicPr>
        <p:blipFill>
          <a:blip r:embed="rId5"/>
          <a:stretch>
            <a:fillRect/>
          </a:stretch>
        </p:blipFill>
        <p:spPr>
          <a:xfrm>
            <a:off x="929626" y="2916886"/>
            <a:ext cx="10680113" cy="2187988"/>
          </a:xfrm>
          <a:prstGeom prst="rect">
            <a:avLst/>
          </a:prstGeom>
        </p:spPr>
      </p:pic>
      <p:pic>
        <p:nvPicPr>
          <p:cNvPr id="8" name="Picture 7"/>
          <p:cNvPicPr>
            <a:picLocks noChangeAspect="1"/>
          </p:cNvPicPr>
          <p:nvPr/>
        </p:nvPicPr>
        <p:blipFill>
          <a:blip r:embed="rId6"/>
          <a:stretch>
            <a:fillRect/>
          </a:stretch>
        </p:blipFill>
        <p:spPr>
          <a:xfrm>
            <a:off x="1870461" y="1212850"/>
            <a:ext cx="8798442" cy="5629284"/>
          </a:xfrm>
          <a:prstGeom prst="rect">
            <a:avLst/>
          </a:prstGeom>
        </p:spPr>
      </p:pic>
      <p:sp>
        <p:nvSpPr>
          <p:cNvPr id="4" name="TextBox 3"/>
          <p:cNvSpPr txBox="1"/>
          <p:nvPr/>
        </p:nvSpPr>
        <p:spPr>
          <a:xfrm>
            <a:off x="3322637" y="5783262"/>
            <a:ext cx="4953000"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New GA API version: 2016-03-30</a:t>
            </a:r>
          </a:p>
        </p:txBody>
      </p:sp>
    </p:spTree>
    <p:extLst>
      <p:ext uri="{BB962C8B-B14F-4D97-AF65-F5344CB8AC3E}">
        <p14:creationId xmlns:p14="http://schemas.microsoft.com/office/powerpoint/2010/main" val="3681932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134" y="1437148"/>
            <a:ext cx="6064743" cy="3446456"/>
          </a:xfrm>
        </p:spPr>
        <p:txBody>
          <a:bodyPr/>
          <a:lstStyle/>
          <a:p>
            <a:r>
              <a:rPr lang="zh-TW" altLang="en-US" dirty="0"/>
              <a:t>管理擴展</a:t>
            </a:r>
            <a:endParaRPr lang="en-US" dirty="0"/>
          </a:p>
          <a:p>
            <a:r>
              <a:rPr lang="zh-TW" altLang="en-US" dirty="0"/>
              <a:t>設定自動擴展</a:t>
            </a:r>
            <a:endParaRPr lang="en-US" dirty="0"/>
          </a:p>
          <a:p>
            <a:r>
              <a:rPr lang="zh-TW" altLang="en-US" dirty="0"/>
              <a:t>管理修補與映像更新</a:t>
            </a:r>
            <a:endParaRPr lang="en-US" dirty="0"/>
          </a:p>
          <a:p>
            <a:r>
              <a:rPr lang="zh-TW" altLang="en-US" dirty="0"/>
              <a:t>應用程式部署</a:t>
            </a:r>
            <a:endParaRPr lang="en-US" dirty="0"/>
          </a:p>
          <a:p>
            <a:r>
              <a:rPr lang="zh-TW" altLang="en-US" dirty="0"/>
              <a:t>實作不變性的部署管道</a:t>
            </a:r>
            <a:endParaRPr lang="en-US" dirty="0"/>
          </a:p>
        </p:txBody>
      </p:sp>
      <p:sp>
        <p:nvSpPr>
          <p:cNvPr id="3" name="Title 2"/>
          <p:cNvSpPr>
            <a:spLocks noGrp="1"/>
          </p:cNvSpPr>
          <p:nvPr>
            <p:ph type="title"/>
          </p:nvPr>
        </p:nvSpPr>
        <p:spPr/>
        <p:txBody>
          <a:bodyPr/>
          <a:lstStyle/>
          <a:p>
            <a:r>
              <a:rPr lang="zh-TW" altLang="en-US" sz="4488" dirty="0"/>
              <a:t>使用 </a:t>
            </a:r>
            <a:r>
              <a:rPr lang="en-US" altLang="zh-TW" sz="4488" dirty="0"/>
              <a:t>VMSS </a:t>
            </a:r>
            <a:r>
              <a:rPr lang="zh-TW" altLang="en-US" sz="4488" dirty="0"/>
              <a:t>來發展開放的 </a:t>
            </a:r>
            <a:r>
              <a:rPr lang="en-US" altLang="zh-TW" sz="4488" dirty="0"/>
              <a:t>PaaS </a:t>
            </a:r>
            <a:r>
              <a:rPr lang="zh-TW" altLang="en-US" sz="4488" dirty="0"/>
              <a:t>基礎建設</a:t>
            </a:r>
            <a:endParaRPr lang="en-US" sz="4488" dirty="0"/>
          </a:p>
        </p:txBody>
      </p:sp>
      <p:pic>
        <p:nvPicPr>
          <p:cNvPr id="4" name="Picture 2" descr="cid:image016.jpg@01D1866B.89BF3FD0"/>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337529" y="1212849"/>
            <a:ext cx="5828527" cy="490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660099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2" y="1484366"/>
            <a:ext cx="7429514" cy="4818691"/>
          </a:xfrm>
        </p:spPr>
        <p:txBody>
          <a:bodyPr/>
          <a:lstStyle/>
          <a:p>
            <a:r>
              <a:rPr lang="zh-TW" altLang="en-US" sz="3672" dirty="0"/>
              <a:t>使用簡單的 </a:t>
            </a:r>
            <a:r>
              <a:rPr lang="en-US" sz="3672" dirty="0"/>
              <a:t>REST </a:t>
            </a:r>
            <a:r>
              <a:rPr lang="zh-TW" altLang="en-US" sz="3672" dirty="0"/>
              <a:t>呼叫進行擴張與縮小的擴展</a:t>
            </a:r>
            <a:endParaRPr lang="en-US" sz="3672" dirty="0"/>
          </a:p>
          <a:p>
            <a:r>
              <a:rPr lang="zh-TW" altLang="en-US" sz="3672" dirty="0"/>
              <a:t>能力可設定 </a:t>
            </a:r>
            <a:r>
              <a:rPr lang="en-US" sz="3672" dirty="0"/>
              <a:t>0 – 100</a:t>
            </a:r>
          </a:p>
          <a:p>
            <a:r>
              <a:rPr lang="en-US" sz="3672" dirty="0"/>
              <a:t>VM </a:t>
            </a:r>
            <a:r>
              <a:rPr lang="zh-TW" altLang="en-US" sz="3672" dirty="0"/>
              <a:t>會跨錯誤</a:t>
            </a:r>
            <a:r>
              <a:rPr lang="en-US" altLang="zh-TW" sz="3672" dirty="0"/>
              <a:t>/</a:t>
            </a:r>
            <a:r>
              <a:rPr lang="zh-TW" altLang="en-US" sz="3672" dirty="0"/>
              <a:t>更新域進行平衡</a:t>
            </a:r>
            <a:endParaRPr lang="en-US" sz="3672" dirty="0"/>
          </a:p>
          <a:p>
            <a:r>
              <a:rPr lang="zh-TW" altLang="en-US" sz="3672" dirty="0"/>
              <a:t>跨儲存帳戶的平衡</a:t>
            </a:r>
            <a:endParaRPr lang="en-US" sz="3672" dirty="0"/>
          </a:p>
          <a:p>
            <a:r>
              <a:rPr lang="zh-TW" altLang="en-US" sz="3672" dirty="0"/>
              <a:t>負載平衡器整合</a:t>
            </a:r>
            <a:endParaRPr lang="en-US" sz="3672" dirty="0"/>
          </a:p>
          <a:p>
            <a:r>
              <a:rPr lang="zh-TW" altLang="en-US" sz="3672" dirty="0"/>
              <a:t>新的 </a:t>
            </a:r>
            <a:r>
              <a:rPr lang="en-US" sz="3672" dirty="0"/>
              <a:t>2016-03-30 API: overprovisioning</a:t>
            </a:r>
          </a:p>
        </p:txBody>
      </p:sp>
      <p:sp>
        <p:nvSpPr>
          <p:cNvPr id="3" name="Title 2"/>
          <p:cNvSpPr>
            <a:spLocks noGrp="1"/>
          </p:cNvSpPr>
          <p:nvPr>
            <p:ph type="title"/>
          </p:nvPr>
        </p:nvSpPr>
        <p:spPr/>
        <p:txBody>
          <a:bodyPr/>
          <a:lstStyle/>
          <a:p>
            <a:r>
              <a:rPr lang="zh-TW" altLang="en-US" dirty="0"/>
              <a:t>管理擴展</a:t>
            </a:r>
            <a:endParaRPr lang="en-US" dirty="0"/>
          </a:p>
        </p:txBody>
      </p:sp>
      <p:sp>
        <p:nvSpPr>
          <p:cNvPr id="4" name="Rectangle 3"/>
          <p:cNvSpPr/>
          <p:nvPr/>
        </p:nvSpPr>
        <p:spPr>
          <a:xfrm>
            <a:off x="7874887" y="1484366"/>
            <a:ext cx="4058350" cy="20699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sku</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"name":"Standard_D1_v2",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tier":"Standard</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"capacity":"50"</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9036562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VMSS </a:t>
            </a:r>
            <a:r>
              <a:rPr lang="zh-TW" altLang="en-US" dirty="0"/>
              <a:t>作為擴展單元</a:t>
            </a:r>
            <a:r>
              <a:rPr lang="en-US" dirty="0"/>
              <a:t>- </a:t>
            </a:r>
            <a:r>
              <a:rPr lang="zh-TW" altLang="en-US" dirty="0"/>
              <a:t>例子</a:t>
            </a:r>
            <a:r>
              <a:rPr lang="en-US" dirty="0"/>
              <a:t>: Azure Batch</a:t>
            </a:r>
          </a:p>
        </p:txBody>
      </p:sp>
      <p:grpSp>
        <p:nvGrpSpPr>
          <p:cNvPr id="6" name="Group 5"/>
          <p:cNvGrpSpPr/>
          <p:nvPr/>
        </p:nvGrpSpPr>
        <p:grpSpPr>
          <a:xfrm>
            <a:off x="1983206" y="5136456"/>
            <a:ext cx="1381923" cy="298276"/>
            <a:chOff x="5666083" y="4359735"/>
            <a:chExt cx="553943" cy="214397"/>
          </a:xfrm>
        </p:grpSpPr>
        <p:sp>
          <p:nvSpPr>
            <p:cNvPr id="7" name="Rounded Rectangle 6"/>
            <p:cNvSpPr/>
            <p:nvPr/>
          </p:nvSpPr>
          <p:spPr bwMode="auto">
            <a:xfrm>
              <a:off x="5666083" y="4359735"/>
              <a:ext cx="553943" cy="204335"/>
            </a:xfrm>
            <a:prstGeom prst="roundRect">
              <a:avLst/>
            </a:prstGeom>
            <a:noFill/>
            <a:ln>
              <a:solidFill>
                <a:srgbClr val="DFB274"/>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1932" tIns="81932" rIns="30728" bIns="30728" rtlCol="0" anchor="t" anchorCtr="0"/>
            <a:lstStyle/>
            <a:p>
              <a:pPr marL="0" marR="0" lvl="0" indent="0" algn="ctr" defTabSz="835400" rtl="0" eaLnBrk="1" fontAlgn="auto" latinLnBrk="0" hangingPunct="1">
                <a:lnSpc>
                  <a:spcPct val="100000"/>
                </a:lnSpc>
                <a:spcBef>
                  <a:spcPts val="0"/>
                </a:spcBef>
                <a:spcAft>
                  <a:spcPts val="0"/>
                </a:spcAft>
                <a:buClrTx/>
                <a:buSzTx/>
                <a:buFontTx/>
                <a:buNone/>
                <a:tabLst/>
                <a:defRPr/>
              </a:pPr>
              <a:endParaRPr kumimoji="0" lang="en-US" sz="1434" b="0" i="0" u="none" strike="noStrike" kern="1200" cap="none" spc="-9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p:cNvSpPr txBox="1"/>
            <p:nvPr/>
          </p:nvSpPr>
          <p:spPr>
            <a:xfrm>
              <a:off x="5723655" y="4367681"/>
              <a:ext cx="391247" cy="206451"/>
            </a:xfrm>
            <a:prstGeom prst="rect">
              <a:avLst/>
            </a:prstGeom>
            <a:noFill/>
            <a:ln>
              <a:noFill/>
            </a:ln>
          </p:spPr>
          <p:txBody>
            <a:bodyPr wrap="none" rtlCol="0">
              <a:spAutoFit/>
            </a:bodyPr>
            <a:lstStyle/>
            <a:p>
              <a:pPr marL="0" marR="0" lvl="0" indent="0" algn="l" defTabSz="819396" rtl="0" eaLnBrk="1" fontAlgn="auto" latinLnBrk="0" hangingPunct="1">
                <a:lnSpc>
                  <a:spcPct val="100000"/>
                </a:lnSpc>
                <a:spcBef>
                  <a:spcPts val="0"/>
                </a:spcBef>
                <a:spcAft>
                  <a:spcPts val="0"/>
                </a:spcAft>
                <a:buClrTx/>
                <a:buSzTx/>
                <a:buFontTx/>
                <a:buNone/>
                <a:tabLst/>
                <a:defRPr/>
              </a:pPr>
              <a:r>
                <a:rPr kumimoji="0" lang="en-US" sz="1230" b="0" i="0" u="none" strike="noStrike" kern="1200" cap="none" spc="0" normalizeH="0" baseline="0" noProof="0" dirty="0">
                  <a:ln>
                    <a:noFill/>
                  </a:ln>
                  <a:solidFill>
                    <a:srgbClr val="FF8C00">
                      <a:lumMod val="60000"/>
                      <a:lumOff val="40000"/>
                    </a:srgbClr>
                  </a:solidFill>
                  <a:effectLst/>
                  <a:uLnTx/>
                  <a:uFillTx/>
                  <a:latin typeface="Segoe UI"/>
                  <a:ea typeface="+mn-ea"/>
                  <a:cs typeface="+mn-cs"/>
                </a:rPr>
                <a:t>Storage AC</a:t>
              </a:r>
            </a:p>
          </p:txBody>
        </p:sp>
      </p:grpSp>
      <p:grpSp>
        <p:nvGrpSpPr>
          <p:cNvPr id="15" name="Group 14"/>
          <p:cNvGrpSpPr>
            <a:grpSpLocks noChangeAspect="1"/>
          </p:cNvGrpSpPr>
          <p:nvPr/>
        </p:nvGrpSpPr>
        <p:grpSpPr bwMode="auto">
          <a:xfrm>
            <a:off x="1787829" y="2644272"/>
            <a:ext cx="1832049" cy="3320249"/>
            <a:chOff x="4799" y="1203"/>
            <a:chExt cx="1945" cy="844"/>
          </a:xfrm>
        </p:grpSpPr>
        <p:sp>
          <p:nvSpPr>
            <p:cNvPr id="16"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19396" rtl="0" eaLnBrk="0" fontAlgn="base" latinLnBrk="0" hangingPunct="0">
                <a:lnSpc>
                  <a:spcPct val="100000"/>
                </a:lnSpc>
                <a:spcBef>
                  <a:spcPct val="0"/>
                </a:spcBef>
                <a:spcAft>
                  <a:spcPct val="0"/>
                </a:spcAft>
                <a:buClrTx/>
                <a:buSzTx/>
                <a:buFontTx/>
                <a:buNone/>
                <a:tabLst/>
                <a:defRPr/>
              </a:pPr>
              <a:endParaRPr kumimoji="0" lang="en-US" sz="1688"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 name="Freeform 16"/>
            <p:cNvSpPr>
              <a:spLocks noEditPoints="1"/>
            </p:cNvSpPr>
            <p:nvPr/>
          </p:nvSpPr>
          <p:spPr bwMode="auto">
            <a:xfrm>
              <a:off x="4813" y="1217"/>
              <a:ext cx="1922" cy="774"/>
            </a:xfrm>
            <a:custGeom>
              <a:avLst/>
              <a:gdLst>
                <a:gd name="T0" fmla="*/ 11 w 2134"/>
                <a:gd name="T1" fmla="*/ 16 h 855"/>
                <a:gd name="T2" fmla="*/ 11 w 2134"/>
                <a:gd name="T3" fmla="*/ 69 h 855"/>
                <a:gd name="T4" fmla="*/ 11 w 2134"/>
                <a:gd name="T5" fmla="*/ 123 h 855"/>
                <a:gd name="T6" fmla="*/ 11 w 2134"/>
                <a:gd name="T7" fmla="*/ 177 h 855"/>
                <a:gd name="T8" fmla="*/ 11 w 2134"/>
                <a:gd name="T9" fmla="*/ 229 h 855"/>
                <a:gd name="T10" fmla="*/ 11 w 2134"/>
                <a:gd name="T11" fmla="*/ 282 h 855"/>
                <a:gd name="T12" fmla="*/ 11 w 2134"/>
                <a:gd name="T13" fmla="*/ 335 h 855"/>
                <a:gd name="T14" fmla="*/ 11 w 2134"/>
                <a:gd name="T15" fmla="*/ 387 h 855"/>
                <a:gd name="T16" fmla="*/ 26 w 2134"/>
                <a:gd name="T17" fmla="*/ 415 h 855"/>
                <a:gd name="T18" fmla="*/ 77 w 2134"/>
                <a:gd name="T19" fmla="*/ 415 h 855"/>
                <a:gd name="T20" fmla="*/ 129 w 2134"/>
                <a:gd name="T21" fmla="*/ 415 h 855"/>
                <a:gd name="T22" fmla="*/ 180 w 2134"/>
                <a:gd name="T23" fmla="*/ 415 h 855"/>
                <a:gd name="T24" fmla="*/ 231 w 2134"/>
                <a:gd name="T25" fmla="*/ 415 h 855"/>
                <a:gd name="T26" fmla="*/ 282 w 2134"/>
                <a:gd name="T27" fmla="*/ 415 h 855"/>
                <a:gd name="T28" fmla="*/ 333 w 2134"/>
                <a:gd name="T29" fmla="*/ 415 h 855"/>
                <a:gd name="T30" fmla="*/ 385 w 2134"/>
                <a:gd name="T31" fmla="*/ 415 h 855"/>
                <a:gd name="T32" fmla="*/ 436 w 2134"/>
                <a:gd name="T33" fmla="*/ 415 h 855"/>
                <a:gd name="T34" fmla="*/ 486 w 2134"/>
                <a:gd name="T35" fmla="*/ 415 h 855"/>
                <a:gd name="T36" fmla="*/ 539 w 2134"/>
                <a:gd name="T37" fmla="*/ 415 h 855"/>
                <a:gd name="T38" fmla="*/ 589 w 2134"/>
                <a:gd name="T39" fmla="*/ 415 h 855"/>
                <a:gd name="T40" fmla="*/ 641 w 2134"/>
                <a:gd name="T41" fmla="*/ 415 h 855"/>
                <a:gd name="T42" fmla="*/ 692 w 2134"/>
                <a:gd name="T43" fmla="*/ 415 h 855"/>
                <a:gd name="T44" fmla="*/ 743 w 2134"/>
                <a:gd name="T45" fmla="*/ 415 h 855"/>
                <a:gd name="T46" fmla="*/ 795 w 2134"/>
                <a:gd name="T47" fmla="*/ 415 h 855"/>
                <a:gd name="T48" fmla="*/ 846 w 2134"/>
                <a:gd name="T49" fmla="*/ 415 h 855"/>
                <a:gd name="T50" fmla="*/ 897 w 2134"/>
                <a:gd name="T51" fmla="*/ 415 h 855"/>
                <a:gd name="T52" fmla="*/ 948 w 2134"/>
                <a:gd name="T53" fmla="*/ 415 h 855"/>
                <a:gd name="T54" fmla="*/ 1000 w 2134"/>
                <a:gd name="T55" fmla="*/ 415 h 855"/>
                <a:gd name="T56" fmla="*/ 1016 w 2134"/>
                <a:gd name="T57" fmla="*/ 388 h 855"/>
                <a:gd name="T58" fmla="*/ 1016 w 2134"/>
                <a:gd name="T59" fmla="*/ 336 h 855"/>
                <a:gd name="T60" fmla="*/ 1016 w 2134"/>
                <a:gd name="T61" fmla="*/ 282 h 855"/>
                <a:gd name="T62" fmla="*/ 1016 w 2134"/>
                <a:gd name="T63" fmla="*/ 229 h 855"/>
                <a:gd name="T64" fmla="*/ 1016 w 2134"/>
                <a:gd name="T65" fmla="*/ 177 h 855"/>
                <a:gd name="T66" fmla="*/ 1016 w 2134"/>
                <a:gd name="T67" fmla="*/ 124 h 855"/>
                <a:gd name="T68" fmla="*/ 1016 w 2134"/>
                <a:gd name="T69" fmla="*/ 71 h 855"/>
                <a:gd name="T70" fmla="*/ 1016 w 2134"/>
                <a:gd name="T71" fmla="*/ 17 h 855"/>
                <a:gd name="T72" fmla="*/ 981 w 2134"/>
                <a:gd name="T73" fmla="*/ 11 h 855"/>
                <a:gd name="T74" fmla="*/ 929 w 2134"/>
                <a:gd name="T75" fmla="*/ 11 h 855"/>
                <a:gd name="T76" fmla="*/ 878 w 2134"/>
                <a:gd name="T77" fmla="*/ 11 h 855"/>
                <a:gd name="T78" fmla="*/ 827 w 2134"/>
                <a:gd name="T79" fmla="*/ 11 h 855"/>
                <a:gd name="T80" fmla="*/ 775 w 2134"/>
                <a:gd name="T81" fmla="*/ 11 h 855"/>
                <a:gd name="T82" fmla="*/ 724 w 2134"/>
                <a:gd name="T83" fmla="*/ 11 h 855"/>
                <a:gd name="T84" fmla="*/ 673 w 2134"/>
                <a:gd name="T85" fmla="*/ 11 h 855"/>
                <a:gd name="T86" fmla="*/ 621 w 2134"/>
                <a:gd name="T87" fmla="*/ 11 h 855"/>
                <a:gd name="T88" fmla="*/ 570 w 2134"/>
                <a:gd name="T89" fmla="*/ 11 h 855"/>
                <a:gd name="T90" fmla="*/ 519 w 2134"/>
                <a:gd name="T91" fmla="*/ 11 h 855"/>
                <a:gd name="T92" fmla="*/ 467 w 2134"/>
                <a:gd name="T93" fmla="*/ 11 h 855"/>
                <a:gd name="T94" fmla="*/ 416 w 2134"/>
                <a:gd name="T95" fmla="*/ 11 h 855"/>
                <a:gd name="T96" fmla="*/ 365 w 2134"/>
                <a:gd name="T97" fmla="*/ 11 h 855"/>
                <a:gd name="T98" fmla="*/ 313 w 2134"/>
                <a:gd name="T99" fmla="*/ 11 h 855"/>
                <a:gd name="T100" fmla="*/ 262 w 2134"/>
                <a:gd name="T101" fmla="*/ 11 h 855"/>
                <a:gd name="T102" fmla="*/ 211 w 2134"/>
                <a:gd name="T103" fmla="*/ 11 h 855"/>
                <a:gd name="T104" fmla="*/ 159 w 2134"/>
                <a:gd name="T105" fmla="*/ 11 h 855"/>
                <a:gd name="T106" fmla="*/ 110 w 2134"/>
                <a:gd name="T107" fmla="*/ 11 h 855"/>
                <a:gd name="T108" fmla="*/ 56 w 2134"/>
                <a:gd name="T109" fmla="*/ 11 h 855"/>
                <a:gd name="T110" fmla="*/ 5 w 2134"/>
                <a:gd name="T111" fmla="*/ 11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19396" rtl="0" eaLnBrk="0" fontAlgn="base" latinLnBrk="0" hangingPunct="0">
                <a:lnSpc>
                  <a:spcPct val="100000"/>
                </a:lnSpc>
                <a:spcBef>
                  <a:spcPct val="0"/>
                </a:spcBef>
                <a:spcAft>
                  <a:spcPct val="0"/>
                </a:spcAft>
                <a:buClrTx/>
                <a:buSzTx/>
                <a:buFontTx/>
                <a:buNone/>
                <a:tabLst/>
                <a:defRPr/>
              </a:pPr>
              <a:endParaRPr kumimoji="0" lang="en-US" sz="1688"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 name="Rectangle 17"/>
            <p:cNvSpPr>
              <a:spLocks noChangeArrowheads="1"/>
            </p:cNvSpPr>
            <p:nvPr/>
          </p:nvSpPr>
          <p:spPr bwMode="auto">
            <a:xfrm>
              <a:off x="5559" y="1997"/>
              <a:ext cx="449"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19396" rtl="0" eaLnBrk="0" fontAlgn="base" latinLnBrk="0" hangingPunct="0">
                <a:lnSpc>
                  <a:spcPct val="100000"/>
                </a:lnSpc>
                <a:spcBef>
                  <a:spcPct val="0"/>
                </a:spcBef>
                <a:spcAft>
                  <a:spcPct val="0"/>
                </a:spcAft>
                <a:buClrTx/>
                <a:buSzTx/>
                <a:buFontTx/>
                <a:buNone/>
                <a:tabLst/>
                <a:defRPr/>
              </a:pPr>
              <a:r>
                <a:rPr kumimoji="0" lang="en-US" altLang="en-US" sz="1254"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VNET</a:t>
              </a:r>
            </a:p>
          </p:txBody>
        </p:sp>
      </p:grpSp>
      <p:sp>
        <p:nvSpPr>
          <p:cNvPr id="23" name="Rounded Rectangle 22"/>
          <p:cNvSpPr/>
          <p:nvPr/>
        </p:nvSpPr>
        <p:spPr bwMode="auto">
          <a:xfrm>
            <a:off x="1983210" y="3813327"/>
            <a:ext cx="1381925" cy="1192596"/>
          </a:xfrm>
          <a:prstGeom prst="roundRect">
            <a:avLst/>
          </a:prstGeom>
          <a:noFill/>
          <a:ln>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1932" tIns="81932" rIns="30728" bIns="30728" rtlCol="0" anchor="t" anchorCtr="0"/>
          <a:lstStyle/>
          <a:p>
            <a:pPr marL="0" marR="0" lvl="0" indent="0" algn="ctr" defTabSz="835400" rtl="0" eaLnBrk="1" fontAlgn="auto" latinLnBrk="0" hangingPunct="1">
              <a:lnSpc>
                <a:spcPct val="100000"/>
              </a:lnSpc>
              <a:spcBef>
                <a:spcPts val="0"/>
              </a:spcBef>
              <a:spcAft>
                <a:spcPts val="0"/>
              </a:spcAft>
              <a:buClrTx/>
              <a:buSzTx/>
              <a:buFontTx/>
              <a:buNone/>
              <a:tabLst/>
              <a:defRPr/>
            </a:pPr>
            <a:endParaRPr kumimoji="0" lang="en-US" sz="1434" b="0" i="0" u="none" strike="noStrike" kern="1200" cap="none" spc="-9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a:xfrm>
            <a:off x="2083663" y="3403120"/>
            <a:ext cx="1148037" cy="369752"/>
          </a:xfrm>
          <a:prstGeom prst="rect">
            <a:avLst/>
          </a:prstGeom>
        </p:spPr>
        <p:txBody>
          <a:bodyPr wrap="none">
            <a:spAutoFit/>
          </a:bodyPr>
          <a:lstStyle/>
          <a:p>
            <a:pPr marL="0" marR="0" lvl="0" indent="0" algn="l" defTabSz="819396" rtl="0" eaLnBrk="1" fontAlgn="auto" latinLnBrk="0" hangingPunct="1">
              <a:lnSpc>
                <a:spcPct val="100000"/>
              </a:lnSpc>
              <a:spcBef>
                <a:spcPts val="0"/>
              </a:spcBef>
              <a:spcAft>
                <a:spcPts val="0"/>
              </a:spcAft>
              <a:buClrTx/>
              <a:buSzTx/>
              <a:buFontTx/>
              <a:buNone/>
              <a:tabLst/>
              <a:defRPr/>
            </a:pPr>
            <a:r>
              <a:rPr kumimoji="0" lang="en-US" sz="1756" b="1" i="0" u="none" strike="noStrike" kern="1200" cap="none" spc="0" normalizeH="0" baseline="0" noProof="0" dirty="0">
                <a:ln>
                  <a:noFill/>
                </a:ln>
                <a:solidFill>
                  <a:srgbClr val="FFC000"/>
                </a:solidFill>
                <a:effectLst/>
                <a:uLnTx/>
                <a:uFillTx/>
                <a:latin typeface="Segoe UI"/>
                <a:ea typeface="+mn-ea"/>
                <a:cs typeface="+mn-cs"/>
              </a:rPr>
              <a:t>Scale Set</a:t>
            </a:r>
          </a:p>
        </p:txBody>
      </p:sp>
      <p:sp>
        <p:nvSpPr>
          <p:cNvPr id="35" name="TextBox 34"/>
          <p:cNvSpPr txBox="1"/>
          <p:nvPr/>
        </p:nvSpPr>
        <p:spPr>
          <a:xfrm>
            <a:off x="2164488" y="2590749"/>
            <a:ext cx="1133147" cy="781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63888" tIns="131110" rIns="163888" bIns="131110" rtlCol="0">
            <a:spAutoFit/>
          </a:bodyPr>
          <a:lstStyle/>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59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Load</a:t>
            </a:r>
          </a:p>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59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Balancer</a:t>
            </a:r>
          </a:p>
        </p:txBody>
      </p:sp>
      <p:sp>
        <p:nvSpPr>
          <p:cNvPr id="32" name="TextBox 31"/>
          <p:cNvSpPr txBox="1"/>
          <p:nvPr/>
        </p:nvSpPr>
        <p:spPr>
          <a:xfrm>
            <a:off x="2105339" y="2187729"/>
            <a:ext cx="1259797" cy="498433"/>
          </a:xfrm>
          <a:prstGeom prst="rect">
            <a:avLst/>
          </a:prstGeom>
          <a:noFill/>
        </p:spPr>
        <p:txBody>
          <a:bodyPr wrap="square" lIns="163888" tIns="131110" rIns="163888" bIns="131110" rtlCol="0">
            <a:spAutoFit/>
          </a:bodyPr>
          <a:lstStyle/>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68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Public IP</a:t>
            </a:r>
          </a:p>
        </p:txBody>
      </p:sp>
      <p:sp>
        <p:nvSpPr>
          <p:cNvPr id="36" name="TextBox 35"/>
          <p:cNvSpPr txBox="1"/>
          <p:nvPr/>
        </p:nvSpPr>
        <p:spPr>
          <a:xfrm>
            <a:off x="1351992" y="1515781"/>
            <a:ext cx="7456678" cy="498531"/>
          </a:xfrm>
          <a:prstGeom prst="rect">
            <a:avLst/>
          </a:prstGeom>
        </p:spPr>
        <p:style>
          <a:lnRef idx="1">
            <a:schemeClr val="accent1"/>
          </a:lnRef>
          <a:fillRef idx="2">
            <a:schemeClr val="accent1"/>
          </a:fillRef>
          <a:effectRef idx="1">
            <a:schemeClr val="accent1"/>
          </a:effectRef>
          <a:fontRef idx="minor">
            <a:schemeClr val="dk1"/>
          </a:fontRef>
        </p:style>
        <p:txBody>
          <a:bodyPr wrap="square" lIns="163888" tIns="131110" rIns="163888" bIns="131110" rtlCol="0">
            <a:spAutoFit/>
          </a:bodyPr>
          <a:lstStyle/>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68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Batch pool</a:t>
            </a:r>
          </a:p>
        </p:txBody>
      </p:sp>
      <p:sp>
        <p:nvSpPr>
          <p:cNvPr id="34" name="TextBox 33"/>
          <p:cNvSpPr txBox="1"/>
          <p:nvPr/>
        </p:nvSpPr>
        <p:spPr>
          <a:xfrm>
            <a:off x="5850022" y="2191004"/>
            <a:ext cx="1259797" cy="498433"/>
          </a:xfrm>
          <a:prstGeom prst="rect">
            <a:avLst/>
          </a:prstGeom>
          <a:noFill/>
        </p:spPr>
        <p:txBody>
          <a:bodyPr wrap="square" lIns="163888" tIns="131110" rIns="163888" bIns="131110" rtlCol="0">
            <a:spAutoFit/>
          </a:bodyPr>
          <a:lstStyle/>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68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Public IP</a:t>
            </a:r>
          </a:p>
        </p:txBody>
      </p:sp>
      <p:sp>
        <p:nvSpPr>
          <p:cNvPr id="38" name="TextBox 37"/>
          <p:cNvSpPr txBox="1"/>
          <p:nvPr/>
        </p:nvSpPr>
        <p:spPr>
          <a:xfrm>
            <a:off x="4100263" y="2191004"/>
            <a:ext cx="1259797" cy="498433"/>
          </a:xfrm>
          <a:prstGeom prst="rect">
            <a:avLst/>
          </a:prstGeom>
          <a:noFill/>
        </p:spPr>
        <p:txBody>
          <a:bodyPr wrap="square" lIns="163888" tIns="131110" rIns="163888" bIns="131110" rtlCol="0">
            <a:spAutoFit/>
          </a:bodyPr>
          <a:lstStyle/>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68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Public IP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892" y="3952237"/>
            <a:ext cx="887040" cy="887040"/>
          </a:xfrm>
          <a:prstGeom prst="rect">
            <a:avLst/>
          </a:prstGeom>
        </p:spPr>
      </p:pic>
      <p:grpSp>
        <p:nvGrpSpPr>
          <p:cNvPr id="39" name="Group 38"/>
          <p:cNvGrpSpPr/>
          <p:nvPr/>
        </p:nvGrpSpPr>
        <p:grpSpPr>
          <a:xfrm>
            <a:off x="4003467" y="5136456"/>
            <a:ext cx="1381923" cy="298276"/>
            <a:chOff x="5666083" y="4359735"/>
            <a:chExt cx="553943" cy="214397"/>
          </a:xfrm>
        </p:grpSpPr>
        <p:sp>
          <p:nvSpPr>
            <p:cNvPr id="41" name="Rounded Rectangle 40"/>
            <p:cNvSpPr/>
            <p:nvPr/>
          </p:nvSpPr>
          <p:spPr bwMode="auto">
            <a:xfrm>
              <a:off x="5666083" y="4359735"/>
              <a:ext cx="553943" cy="204335"/>
            </a:xfrm>
            <a:prstGeom prst="roundRect">
              <a:avLst/>
            </a:prstGeom>
            <a:noFill/>
            <a:ln>
              <a:solidFill>
                <a:srgbClr val="DFB274"/>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1932" tIns="81932" rIns="30728" bIns="30728" rtlCol="0" anchor="t" anchorCtr="0"/>
            <a:lstStyle/>
            <a:p>
              <a:pPr marL="0" marR="0" lvl="0" indent="0" algn="ctr" defTabSz="835400" rtl="0" eaLnBrk="1" fontAlgn="auto" latinLnBrk="0" hangingPunct="1">
                <a:lnSpc>
                  <a:spcPct val="100000"/>
                </a:lnSpc>
                <a:spcBef>
                  <a:spcPts val="0"/>
                </a:spcBef>
                <a:spcAft>
                  <a:spcPts val="0"/>
                </a:spcAft>
                <a:buClrTx/>
                <a:buSzTx/>
                <a:buFontTx/>
                <a:buNone/>
                <a:tabLst/>
                <a:defRPr/>
              </a:pPr>
              <a:endParaRPr kumimoji="0" lang="en-US" sz="1434" b="0" i="0" u="none" strike="noStrike" kern="1200" cap="none" spc="-9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p:cNvSpPr txBox="1"/>
            <p:nvPr/>
          </p:nvSpPr>
          <p:spPr>
            <a:xfrm>
              <a:off x="5723655" y="4367681"/>
              <a:ext cx="391247" cy="206451"/>
            </a:xfrm>
            <a:prstGeom prst="rect">
              <a:avLst/>
            </a:prstGeom>
            <a:noFill/>
            <a:ln>
              <a:noFill/>
            </a:ln>
          </p:spPr>
          <p:txBody>
            <a:bodyPr wrap="none" rtlCol="0">
              <a:spAutoFit/>
            </a:bodyPr>
            <a:lstStyle/>
            <a:p>
              <a:pPr marL="0" marR="0" lvl="0" indent="0" algn="l" defTabSz="819396" rtl="0" eaLnBrk="1" fontAlgn="auto" latinLnBrk="0" hangingPunct="1">
                <a:lnSpc>
                  <a:spcPct val="100000"/>
                </a:lnSpc>
                <a:spcBef>
                  <a:spcPts val="0"/>
                </a:spcBef>
                <a:spcAft>
                  <a:spcPts val="0"/>
                </a:spcAft>
                <a:buClrTx/>
                <a:buSzTx/>
                <a:buFontTx/>
                <a:buNone/>
                <a:tabLst/>
                <a:defRPr/>
              </a:pPr>
              <a:r>
                <a:rPr kumimoji="0" lang="en-US" sz="1230" b="0" i="0" u="none" strike="noStrike" kern="1200" cap="none" spc="0" normalizeH="0" baseline="0" noProof="0" dirty="0">
                  <a:ln>
                    <a:noFill/>
                  </a:ln>
                  <a:solidFill>
                    <a:srgbClr val="FF8C00">
                      <a:lumMod val="60000"/>
                      <a:lumOff val="40000"/>
                    </a:srgbClr>
                  </a:solidFill>
                  <a:effectLst/>
                  <a:uLnTx/>
                  <a:uFillTx/>
                  <a:latin typeface="Segoe UI"/>
                  <a:ea typeface="+mn-ea"/>
                  <a:cs typeface="+mn-cs"/>
                </a:rPr>
                <a:t>Storage AC</a:t>
              </a:r>
            </a:p>
          </p:txBody>
        </p:sp>
      </p:grpSp>
      <p:grpSp>
        <p:nvGrpSpPr>
          <p:cNvPr id="43" name="Group 42"/>
          <p:cNvGrpSpPr>
            <a:grpSpLocks noChangeAspect="1"/>
          </p:cNvGrpSpPr>
          <p:nvPr/>
        </p:nvGrpSpPr>
        <p:grpSpPr bwMode="auto">
          <a:xfrm>
            <a:off x="3808089" y="2644272"/>
            <a:ext cx="1832049" cy="3320249"/>
            <a:chOff x="4799" y="1203"/>
            <a:chExt cx="1945" cy="844"/>
          </a:xfrm>
        </p:grpSpPr>
        <p:sp>
          <p:nvSpPr>
            <p:cNvPr id="48"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19396" rtl="0" eaLnBrk="0" fontAlgn="base" latinLnBrk="0" hangingPunct="0">
                <a:lnSpc>
                  <a:spcPct val="100000"/>
                </a:lnSpc>
                <a:spcBef>
                  <a:spcPct val="0"/>
                </a:spcBef>
                <a:spcAft>
                  <a:spcPct val="0"/>
                </a:spcAft>
                <a:buClrTx/>
                <a:buSzTx/>
                <a:buFontTx/>
                <a:buNone/>
                <a:tabLst/>
                <a:defRPr/>
              </a:pPr>
              <a:endParaRPr kumimoji="0" lang="en-US" sz="1688"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9" name="Freeform 48"/>
            <p:cNvSpPr>
              <a:spLocks noEditPoints="1"/>
            </p:cNvSpPr>
            <p:nvPr/>
          </p:nvSpPr>
          <p:spPr bwMode="auto">
            <a:xfrm>
              <a:off x="4813" y="1217"/>
              <a:ext cx="1922" cy="774"/>
            </a:xfrm>
            <a:custGeom>
              <a:avLst/>
              <a:gdLst>
                <a:gd name="T0" fmla="*/ 11 w 2134"/>
                <a:gd name="T1" fmla="*/ 16 h 855"/>
                <a:gd name="T2" fmla="*/ 11 w 2134"/>
                <a:gd name="T3" fmla="*/ 69 h 855"/>
                <a:gd name="T4" fmla="*/ 11 w 2134"/>
                <a:gd name="T5" fmla="*/ 123 h 855"/>
                <a:gd name="T6" fmla="*/ 11 w 2134"/>
                <a:gd name="T7" fmla="*/ 177 h 855"/>
                <a:gd name="T8" fmla="*/ 11 w 2134"/>
                <a:gd name="T9" fmla="*/ 229 h 855"/>
                <a:gd name="T10" fmla="*/ 11 w 2134"/>
                <a:gd name="T11" fmla="*/ 282 h 855"/>
                <a:gd name="T12" fmla="*/ 11 w 2134"/>
                <a:gd name="T13" fmla="*/ 335 h 855"/>
                <a:gd name="T14" fmla="*/ 11 w 2134"/>
                <a:gd name="T15" fmla="*/ 387 h 855"/>
                <a:gd name="T16" fmla="*/ 26 w 2134"/>
                <a:gd name="T17" fmla="*/ 415 h 855"/>
                <a:gd name="T18" fmla="*/ 77 w 2134"/>
                <a:gd name="T19" fmla="*/ 415 h 855"/>
                <a:gd name="T20" fmla="*/ 129 w 2134"/>
                <a:gd name="T21" fmla="*/ 415 h 855"/>
                <a:gd name="T22" fmla="*/ 180 w 2134"/>
                <a:gd name="T23" fmla="*/ 415 h 855"/>
                <a:gd name="T24" fmla="*/ 231 w 2134"/>
                <a:gd name="T25" fmla="*/ 415 h 855"/>
                <a:gd name="T26" fmla="*/ 282 w 2134"/>
                <a:gd name="T27" fmla="*/ 415 h 855"/>
                <a:gd name="T28" fmla="*/ 333 w 2134"/>
                <a:gd name="T29" fmla="*/ 415 h 855"/>
                <a:gd name="T30" fmla="*/ 385 w 2134"/>
                <a:gd name="T31" fmla="*/ 415 h 855"/>
                <a:gd name="T32" fmla="*/ 436 w 2134"/>
                <a:gd name="T33" fmla="*/ 415 h 855"/>
                <a:gd name="T34" fmla="*/ 486 w 2134"/>
                <a:gd name="T35" fmla="*/ 415 h 855"/>
                <a:gd name="T36" fmla="*/ 539 w 2134"/>
                <a:gd name="T37" fmla="*/ 415 h 855"/>
                <a:gd name="T38" fmla="*/ 589 w 2134"/>
                <a:gd name="T39" fmla="*/ 415 h 855"/>
                <a:gd name="T40" fmla="*/ 641 w 2134"/>
                <a:gd name="T41" fmla="*/ 415 h 855"/>
                <a:gd name="T42" fmla="*/ 692 w 2134"/>
                <a:gd name="T43" fmla="*/ 415 h 855"/>
                <a:gd name="T44" fmla="*/ 743 w 2134"/>
                <a:gd name="T45" fmla="*/ 415 h 855"/>
                <a:gd name="T46" fmla="*/ 795 w 2134"/>
                <a:gd name="T47" fmla="*/ 415 h 855"/>
                <a:gd name="T48" fmla="*/ 846 w 2134"/>
                <a:gd name="T49" fmla="*/ 415 h 855"/>
                <a:gd name="T50" fmla="*/ 897 w 2134"/>
                <a:gd name="T51" fmla="*/ 415 h 855"/>
                <a:gd name="T52" fmla="*/ 948 w 2134"/>
                <a:gd name="T53" fmla="*/ 415 h 855"/>
                <a:gd name="T54" fmla="*/ 1000 w 2134"/>
                <a:gd name="T55" fmla="*/ 415 h 855"/>
                <a:gd name="T56" fmla="*/ 1016 w 2134"/>
                <a:gd name="T57" fmla="*/ 388 h 855"/>
                <a:gd name="T58" fmla="*/ 1016 w 2134"/>
                <a:gd name="T59" fmla="*/ 336 h 855"/>
                <a:gd name="T60" fmla="*/ 1016 w 2134"/>
                <a:gd name="T61" fmla="*/ 282 h 855"/>
                <a:gd name="T62" fmla="*/ 1016 w 2134"/>
                <a:gd name="T63" fmla="*/ 229 h 855"/>
                <a:gd name="T64" fmla="*/ 1016 w 2134"/>
                <a:gd name="T65" fmla="*/ 177 h 855"/>
                <a:gd name="T66" fmla="*/ 1016 w 2134"/>
                <a:gd name="T67" fmla="*/ 124 h 855"/>
                <a:gd name="T68" fmla="*/ 1016 w 2134"/>
                <a:gd name="T69" fmla="*/ 71 h 855"/>
                <a:gd name="T70" fmla="*/ 1016 w 2134"/>
                <a:gd name="T71" fmla="*/ 17 h 855"/>
                <a:gd name="T72" fmla="*/ 981 w 2134"/>
                <a:gd name="T73" fmla="*/ 11 h 855"/>
                <a:gd name="T74" fmla="*/ 929 w 2134"/>
                <a:gd name="T75" fmla="*/ 11 h 855"/>
                <a:gd name="T76" fmla="*/ 878 w 2134"/>
                <a:gd name="T77" fmla="*/ 11 h 855"/>
                <a:gd name="T78" fmla="*/ 827 w 2134"/>
                <a:gd name="T79" fmla="*/ 11 h 855"/>
                <a:gd name="T80" fmla="*/ 775 w 2134"/>
                <a:gd name="T81" fmla="*/ 11 h 855"/>
                <a:gd name="T82" fmla="*/ 724 w 2134"/>
                <a:gd name="T83" fmla="*/ 11 h 855"/>
                <a:gd name="T84" fmla="*/ 673 w 2134"/>
                <a:gd name="T85" fmla="*/ 11 h 855"/>
                <a:gd name="T86" fmla="*/ 621 w 2134"/>
                <a:gd name="T87" fmla="*/ 11 h 855"/>
                <a:gd name="T88" fmla="*/ 570 w 2134"/>
                <a:gd name="T89" fmla="*/ 11 h 855"/>
                <a:gd name="T90" fmla="*/ 519 w 2134"/>
                <a:gd name="T91" fmla="*/ 11 h 855"/>
                <a:gd name="T92" fmla="*/ 467 w 2134"/>
                <a:gd name="T93" fmla="*/ 11 h 855"/>
                <a:gd name="T94" fmla="*/ 416 w 2134"/>
                <a:gd name="T95" fmla="*/ 11 h 855"/>
                <a:gd name="T96" fmla="*/ 365 w 2134"/>
                <a:gd name="T97" fmla="*/ 11 h 855"/>
                <a:gd name="T98" fmla="*/ 313 w 2134"/>
                <a:gd name="T99" fmla="*/ 11 h 855"/>
                <a:gd name="T100" fmla="*/ 262 w 2134"/>
                <a:gd name="T101" fmla="*/ 11 h 855"/>
                <a:gd name="T102" fmla="*/ 211 w 2134"/>
                <a:gd name="T103" fmla="*/ 11 h 855"/>
                <a:gd name="T104" fmla="*/ 159 w 2134"/>
                <a:gd name="T105" fmla="*/ 11 h 855"/>
                <a:gd name="T106" fmla="*/ 110 w 2134"/>
                <a:gd name="T107" fmla="*/ 11 h 855"/>
                <a:gd name="T108" fmla="*/ 56 w 2134"/>
                <a:gd name="T109" fmla="*/ 11 h 855"/>
                <a:gd name="T110" fmla="*/ 5 w 2134"/>
                <a:gd name="T111" fmla="*/ 11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19396" rtl="0" eaLnBrk="0" fontAlgn="base" latinLnBrk="0" hangingPunct="0">
                <a:lnSpc>
                  <a:spcPct val="100000"/>
                </a:lnSpc>
                <a:spcBef>
                  <a:spcPct val="0"/>
                </a:spcBef>
                <a:spcAft>
                  <a:spcPct val="0"/>
                </a:spcAft>
                <a:buClrTx/>
                <a:buSzTx/>
                <a:buFontTx/>
                <a:buNone/>
                <a:tabLst/>
                <a:defRPr/>
              </a:pPr>
              <a:endParaRPr kumimoji="0" lang="en-US" sz="1688"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50" name="Rectangle 49"/>
            <p:cNvSpPr>
              <a:spLocks noChangeArrowheads="1"/>
            </p:cNvSpPr>
            <p:nvPr/>
          </p:nvSpPr>
          <p:spPr bwMode="auto">
            <a:xfrm>
              <a:off x="5559" y="1997"/>
              <a:ext cx="449"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19396" rtl="0" eaLnBrk="0" fontAlgn="base" latinLnBrk="0" hangingPunct="0">
                <a:lnSpc>
                  <a:spcPct val="100000"/>
                </a:lnSpc>
                <a:spcBef>
                  <a:spcPct val="0"/>
                </a:spcBef>
                <a:spcAft>
                  <a:spcPct val="0"/>
                </a:spcAft>
                <a:buClrTx/>
                <a:buSzTx/>
                <a:buFontTx/>
                <a:buNone/>
                <a:tabLst/>
                <a:defRPr/>
              </a:pPr>
              <a:r>
                <a:rPr kumimoji="0" lang="en-US" altLang="en-US" sz="1254"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VNET</a:t>
              </a:r>
            </a:p>
          </p:txBody>
        </p:sp>
      </p:grpSp>
      <p:sp>
        <p:nvSpPr>
          <p:cNvPr id="51" name="Rounded Rectangle 50"/>
          <p:cNvSpPr/>
          <p:nvPr/>
        </p:nvSpPr>
        <p:spPr bwMode="auto">
          <a:xfrm>
            <a:off x="4003471" y="3813327"/>
            <a:ext cx="1381925" cy="1192596"/>
          </a:xfrm>
          <a:prstGeom prst="roundRect">
            <a:avLst/>
          </a:prstGeom>
          <a:noFill/>
          <a:ln>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1932" tIns="81932" rIns="30728" bIns="30728" rtlCol="0" anchor="t" anchorCtr="0"/>
          <a:lstStyle/>
          <a:p>
            <a:pPr marL="0" marR="0" lvl="0" indent="0" algn="ctr" defTabSz="835400" rtl="0" eaLnBrk="1" fontAlgn="auto" latinLnBrk="0" hangingPunct="1">
              <a:lnSpc>
                <a:spcPct val="100000"/>
              </a:lnSpc>
              <a:spcBef>
                <a:spcPts val="0"/>
              </a:spcBef>
              <a:spcAft>
                <a:spcPts val="0"/>
              </a:spcAft>
              <a:buClrTx/>
              <a:buSzTx/>
              <a:buFontTx/>
              <a:buNone/>
              <a:tabLst/>
              <a:defRPr/>
            </a:pPr>
            <a:endParaRPr kumimoji="0" lang="en-US" sz="1434" b="0" i="0" u="none" strike="noStrike" kern="1200" cap="none" spc="-9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a:xfrm>
            <a:off x="4103923" y="3403120"/>
            <a:ext cx="1148037" cy="369752"/>
          </a:xfrm>
          <a:prstGeom prst="rect">
            <a:avLst/>
          </a:prstGeom>
        </p:spPr>
        <p:txBody>
          <a:bodyPr wrap="none">
            <a:spAutoFit/>
          </a:bodyPr>
          <a:lstStyle/>
          <a:p>
            <a:pPr marL="0" marR="0" lvl="0" indent="0" algn="l" defTabSz="819396" rtl="0" eaLnBrk="1" fontAlgn="auto" latinLnBrk="0" hangingPunct="1">
              <a:lnSpc>
                <a:spcPct val="100000"/>
              </a:lnSpc>
              <a:spcBef>
                <a:spcPts val="0"/>
              </a:spcBef>
              <a:spcAft>
                <a:spcPts val="0"/>
              </a:spcAft>
              <a:buClrTx/>
              <a:buSzTx/>
              <a:buFontTx/>
              <a:buNone/>
              <a:tabLst/>
              <a:defRPr/>
            </a:pPr>
            <a:r>
              <a:rPr kumimoji="0" lang="en-US" sz="1756" b="1" i="0" u="none" strike="noStrike" kern="1200" cap="none" spc="0" normalizeH="0" baseline="0" noProof="0" dirty="0">
                <a:ln>
                  <a:noFill/>
                </a:ln>
                <a:solidFill>
                  <a:srgbClr val="FFC000"/>
                </a:solidFill>
                <a:effectLst/>
                <a:uLnTx/>
                <a:uFillTx/>
                <a:latin typeface="Segoe UI"/>
                <a:ea typeface="+mn-ea"/>
                <a:cs typeface="+mn-cs"/>
              </a:rPr>
              <a:t>Scale Set</a:t>
            </a:r>
          </a:p>
        </p:txBody>
      </p:sp>
      <p:sp>
        <p:nvSpPr>
          <p:cNvPr id="53" name="TextBox 52"/>
          <p:cNvSpPr txBox="1"/>
          <p:nvPr/>
        </p:nvSpPr>
        <p:spPr>
          <a:xfrm>
            <a:off x="4184747" y="2590749"/>
            <a:ext cx="1133147" cy="781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63888" tIns="131110" rIns="163888" bIns="131110" rtlCol="0">
            <a:spAutoFit/>
          </a:bodyPr>
          <a:lstStyle/>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59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Load</a:t>
            </a:r>
          </a:p>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59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Balancer</a:t>
            </a: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151" y="3952237"/>
            <a:ext cx="887040" cy="887040"/>
          </a:xfrm>
          <a:prstGeom prst="rect">
            <a:avLst/>
          </a:prstGeom>
        </p:spPr>
      </p:pic>
      <p:grpSp>
        <p:nvGrpSpPr>
          <p:cNvPr id="55" name="Group 54"/>
          <p:cNvGrpSpPr/>
          <p:nvPr/>
        </p:nvGrpSpPr>
        <p:grpSpPr>
          <a:xfrm>
            <a:off x="6045400" y="5136456"/>
            <a:ext cx="1381923" cy="298276"/>
            <a:chOff x="5666083" y="4359735"/>
            <a:chExt cx="553943" cy="214397"/>
          </a:xfrm>
        </p:grpSpPr>
        <p:sp>
          <p:nvSpPr>
            <p:cNvPr id="56" name="Rounded Rectangle 55"/>
            <p:cNvSpPr/>
            <p:nvPr/>
          </p:nvSpPr>
          <p:spPr bwMode="auto">
            <a:xfrm>
              <a:off x="5666083" y="4359735"/>
              <a:ext cx="553943" cy="204335"/>
            </a:xfrm>
            <a:prstGeom prst="roundRect">
              <a:avLst/>
            </a:prstGeom>
            <a:noFill/>
            <a:ln>
              <a:solidFill>
                <a:srgbClr val="DFB274"/>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1932" tIns="81932" rIns="30728" bIns="30728" rtlCol="0" anchor="t" anchorCtr="0"/>
            <a:lstStyle/>
            <a:p>
              <a:pPr marL="0" marR="0" lvl="0" indent="0" algn="ctr" defTabSz="835400" rtl="0" eaLnBrk="1" fontAlgn="auto" latinLnBrk="0" hangingPunct="1">
                <a:lnSpc>
                  <a:spcPct val="100000"/>
                </a:lnSpc>
                <a:spcBef>
                  <a:spcPts val="0"/>
                </a:spcBef>
                <a:spcAft>
                  <a:spcPts val="0"/>
                </a:spcAft>
                <a:buClrTx/>
                <a:buSzTx/>
                <a:buFontTx/>
                <a:buNone/>
                <a:tabLst/>
                <a:defRPr/>
              </a:pPr>
              <a:endParaRPr kumimoji="0" lang="en-US" sz="1434" b="0" i="0" u="none" strike="noStrike" kern="1200" cap="none" spc="-9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TextBox 56"/>
            <p:cNvSpPr txBox="1"/>
            <p:nvPr/>
          </p:nvSpPr>
          <p:spPr>
            <a:xfrm>
              <a:off x="5723655" y="4367681"/>
              <a:ext cx="391247" cy="206451"/>
            </a:xfrm>
            <a:prstGeom prst="rect">
              <a:avLst/>
            </a:prstGeom>
            <a:noFill/>
            <a:ln>
              <a:noFill/>
            </a:ln>
          </p:spPr>
          <p:txBody>
            <a:bodyPr wrap="none" rtlCol="0">
              <a:spAutoFit/>
            </a:bodyPr>
            <a:lstStyle/>
            <a:p>
              <a:pPr marL="0" marR="0" lvl="0" indent="0" algn="l" defTabSz="819396" rtl="0" eaLnBrk="1" fontAlgn="auto" latinLnBrk="0" hangingPunct="1">
                <a:lnSpc>
                  <a:spcPct val="100000"/>
                </a:lnSpc>
                <a:spcBef>
                  <a:spcPts val="0"/>
                </a:spcBef>
                <a:spcAft>
                  <a:spcPts val="0"/>
                </a:spcAft>
                <a:buClrTx/>
                <a:buSzTx/>
                <a:buFontTx/>
                <a:buNone/>
                <a:tabLst/>
                <a:defRPr/>
              </a:pPr>
              <a:r>
                <a:rPr kumimoji="0" lang="en-US" sz="1230" b="0" i="0" u="none" strike="noStrike" kern="1200" cap="none" spc="0" normalizeH="0" baseline="0" noProof="0" dirty="0">
                  <a:ln>
                    <a:noFill/>
                  </a:ln>
                  <a:solidFill>
                    <a:srgbClr val="FF8C00">
                      <a:lumMod val="60000"/>
                      <a:lumOff val="40000"/>
                    </a:srgbClr>
                  </a:solidFill>
                  <a:effectLst/>
                  <a:uLnTx/>
                  <a:uFillTx/>
                  <a:latin typeface="Segoe UI"/>
                  <a:ea typeface="+mn-ea"/>
                  <a:cs typeface="+mn-cs"/>
                </a:rPr>
                <a:t>Storage AC</a:t>
              </a:r>
            </a:p>
          </p:txBody>
        </p:sp>
      </p:grpSp>
      <p:grpSp>
        <p:nvGrpSpPr>
          <p:cNvPr id="58" name="Group 57"/>
          <p:cNvGrpSpPr>
            <a:grpSpLocks noChangeAspect="1"/>
          </p:cNvGrpSpPr>
          <p:nvPr/>
        </p:nvGrpSpPr>
        <p:grpSpPr bwMode="auto">
          <a:xfrm>
            <a:off x="5850022" y="2644272"/>
            <a:ext cx="1832049" cy="3320249"/>
            <a:chOff x="4799" y="1203"/>
            <a:chExt cx="1945" cy="844"/>
          </a:xfrm>
        </p:grpSpPr>
        <p:sp>
          <p:nvSpPr>
            <p:cNvPr id="59"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19396" rtl="0" eaLnBrk="0" fontAlgn="base" latinLnBrk="0" hangingPunct="0">
                <a:lnSpc>
                  <a:spcPct val="100000"/>
                </a:lnSpc>
                <a:spcBef>
                  <a:spcPct val="0"/>
                </a:spcBef>
                <a:spcAft>
                  <a:spcPct val="0"/>
                </a:spcAft>
                <a:buClrTx/>
                <a:buSzTx/>
                <a:buFontTx/>
                <a:buNone/>
                <a:tabLst/>
                <a:defRPr/>
              </a:pPr>
              <a:endParaRPr kumimoji="0" lang="en-US" sz="1688"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0" name="Freeform 59"/>
            <p:cNvSpPr>
              <a:spLocks noEditPoints="1"/>
            </p:cNvSpPr>
            <p:nvPr/>
          </p:nvSpPr>
          <p:spPr bwMode="auto">
            <a:xfrm>
              <a:off x="4813" y="1217"/>
              <a:ext cx="1922" cy="774"/>
            </a:xfrm>
            <a:custGeom>
              <a:avLst/>
              <a:gdLst>
                <a:gd name="T0" fmla="*/ 11 w 2134"/>
                <a:gd name="T1" fmla="*/ 16 h 855"/>
                <a:gd name="T2" fmla="*/ 11 w 2134"/>
                <a:gd name="T3" fmla="*/ 69 h 855"/>
                <a:gd name="T4" fmla="*/ 11 w 2134"/>
                <a:gd name="T5" fmla="*/ 123 h 855"/>
                <a:gd name="T6" fmla="*/ 11 w 2134"/>
                <a:gd name="T7" fmla="*/ 177 h 855"/>
                <a:gd name="T8" fmla="*/ 11 w 2134"/>
                <a:gd name="T9" fmla="*/ 229 h 855"/>
                <a:gd name="T10" fmla="*/ 11 w 2134"/>
                <a:gd name="T11" fmla="*/ 282 h 855"/>
                <a:gd name="T12" fmla="*/ 11 w 2134"/>
                <a:gd name="T13" fmla="*/ 335 h 855"/>
                <a:gd name="T14" fmla="*/ 11 w 2134"/>
                <a:gd name="T15" fmla="*/ 387 h 855"/>
                <a:gd name="T16" fmla="*/ 26 w 2134"/>
                <a:gd name="T17" fmla="*/ 415 h 855"/>
                <a:gd name="T18" fmla="*/ 77 w 2134"/>
                <a:gd name="T19" fmla="*/ 415 h 855"/>
                <a:gd name="T20" fmla="*/ 129 w 2134"/>
                <a:gd name="T21" fmla="*/ 415 h 855"/>
                <a:gd name="T22" fmla="*/ 180 w 2134"/>
                <a:gd name="T23" fmla="*/ 415 h 855"/>
                <a:gd name="T24" fmla="*/ 231 w 2134"/>
                <a:gd name="T25" fmla="*/ 415 h 855"/>
                <a:gd name="T26" fmla="*/ 282 w 2134"/>
                <a:gd name="T27" fmla="*/ 415 h 855"/>
                <a:gd name="T28" fmla="*/ 333 w 2134"/>
                <a:gd name="T29" fmla="*/ 415 h 855"/>
                <a:gd name="T30" fmla="*/ 385 w 2134"/>
                <a:gd name="T31" fmla="*/ 415 h 855"/>
                <a:gd name="T32" fmla="*/ 436 w 2134"/>
                <a:gd name="T33" fmla="*/ 415 h 855"/>
                <a:gd name="T34" fmla="*/ 486 w 2134"/>
                <a:gd name="T35" fmla="*/ 415 h 855"/>
                <a:gd name="T36" fmla="*/ 539 w 2134"/>
                <a:gd name="T37" fmla="*/ 415 h 855"/>
                <a:gd name="T38" fmla="*/ 589 w 2134"/>
                <a:gd name="T39" fmla="*/ 415 h 855"/>
                <a:gd name="T40" fmla="*/ 641 w 2134"/>
                <a:gd name="T41" fmla="*/ 415 h 855"/>
                <a:gd name="T42" fmla="*/ 692 w 2134"/>
                <a:gd name="T43" fmla="*/ 415 h 855"/>
                <a:gd name="T44" fmla="*/ 743 w 2134"/>
                <a:gd name="T45" fmla="*/ 415 h 855"/>
                <a:gd name="T46" fmla="*/ 795 w 2134"/>
                <a:gd name="T47" fmla="*/ 415 h 855"/>
                <a:gd name="T48" fmla="*/ 846 w 2134"/>
                <a:gd name="T49" fmla="*/ 415 h 855"/>
                <a:gd name="T50" fmla="*/ 897 w 2134"/>
                <a:gd name="T51" fmla="*/ 415 h 855"/>
                <a:gd name="T52" fmla="*/ 948 w 2134"/>
                <a:gd name="T53" fmla="*/ 415 h 855"/>
                <a:gd name="T54" fmla="*/ 1000 w 2134"/>
                <a:gd name="T55" fmla="*/ 415 h 855"/>
                <a:gd name="T56" fmla="*/ 1016 w 2134"/>
                <a:gd name="T57" fmla="*/ 388 h 855"/>
                <a:gd name="T58" fmla="*/ 1016 w 2134"/>
                <a:gd name="T59" fmla="*/ 336 h 855"/>
                <a:gd name="T60" fmla="*/ 1016 w 2134"/>
                <a:gd name="T61" fmla="*/ 282 h 855"/>
                <a:gd name="T62" fmla="*/ 1016 w 2134"/>
                <a:gd name="T63" fmla="*/ 229 h 855"/>
                <a:gd name="T64" fmla="*/ 1016 w 2134"/>
                <a:gd name="T65" fmla="*/ 177 h 855"/>
                <a:gd name="T66" fmla="*/ 1016 w 2134"/>
                <a:gd name="T67" fmla="*/ 124 h 855"/>
                <a:gd name="T68" fmla="*/ 1016 w 2134"/>
                <a:gd name="T69" fmla="*/ 71 h 855"/>
                <a:gd name="T70" fmla="*/ 1016 w 2134"/>
                <a:gd name="T71" fmla="*/ 17 h 855"/>
                <a:gd name="T72" fmla="*/ 981 w 2134"/>
                <a:gd name="T73" fmla="*/ 11 h 855"/>
                <a:gd name="T74" fmla="*/ 929 w 2134"/>
                <a:gd name="T75" fmla="*/ 11 h 855"/>
                <a:gd name="T76" fmla="*/ 878 w 2134"/>
                <a:gd name="T77" fmla="*/ 11 h 855"/>
                <a:gd name="T78" fmla="*/ 827 w 2134"/>
                <a:gd name="T79" fmla="*/ 11 h 855"/>
                <a:gd name="T80" fmla="*/ 775 w 2134"/>
                <a:gd name="T81" fmla="*/ 11 h 855"/>
                <a:gd name="T82" fmla="*/ 724 w 2134"/>
                <a:gd name="T83" fmla="*/ 11 h 855"/>
                <a:gd name="T84" fmla="*/ 673 w 2134"/>
                <a:gd name="T85" fmla="*/ 11 h 855"/>
                <a:gd name="T86" fmla="*/ 621 w 2134"/>
                <a:gd name="T87" fmla="*/ 11 h 855"/>
                <a:gd name="T88" fmla="*/ 570 w 2134"/>
                <a:gd name="T89" fmla="*/ 11 h 855"/>
                <a:gd name="T90" fmla="*/ 519 w 2134"/>
                <a:gd name="T91" fmla="*/ 11 h 855"/>
                <a:gd name="T92" fmla="*/ 467 w 2134"/>
                <a:gd name="T93" fmla="*/ 11 h 855"/>
                <a:gd name="T94" fmla="*/ 416 w 2134"/>
                <a:gd name="T95" fmla="*/ 11 h 855"/>
                <a:gd name="T96" fmla="*/ 365 w 2134"/>
                <a:gd name="T97" fmla="*/ 11 h 855"/>
                <a:gd name="T98" fmla="*/ 313 w 2134"/>
                <a:gd name="T99" fmla="*/ 11 h 855"/>
                <a:gd name="T100" fmla="*/ 262 w 2134"/>
                <a:gd name="T101" fmla="*/ 11 h 855"/>
                <a:gd name="T102" fmla="*/ 211 w 2134"/>
                <a:gd name="T103" fmla="*/ 11 h 855"/>
                <a:gd name="T104" fmla="*/ 159 w 2134"/>
                <a:gd name="T105" fmla="*/ 11 h 855"/>
                <a:gd name="T106" fmla="*/ 110 w 2134"/>
                <a:gd name="T107" fmla="*/ 11 h 855"/>
                <a:gd name="T108" fmla="*/ 56 w 2134"/>
                <a:gd name="T109" fmla="*/ 11 h 855"/>
                <a:gd name="T110" fmla="*/ 5 w 2134"/>
                <a:gd name="T111" fmla="*/ 11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19396" rtl="0" eaLnBrk="0" fontAlgn="base" latinLnBrk="0" hangingPunct="0">
                <a:lnSpc>
                  <a:spcPct val="100000"/>
                </a:lnSpc>
                <a:spcBef>
                  <a:spcPct val="0"/>
                </a:spcBef>
                <a:spcAft>
                  <a:spcPct val="0"/>
                </a:spcAft>
                <a:buClrTx/>
                <a:buSzTx/>
                <a:buFontTx/>
                <a:buNone/>
                <a:tabLst/>
                <a:defRPr/>
              </a:pPr>
              <a:endParaRPr kumimoji="0" lang="en-US" sz="1688"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1" name="Rectangle 60"/>
            <p:cNvSpPr>
              <a:spLocks noChangeArrowheads="1"/>
            </p:cNvSpPr>
            <p:nvPr/>
          </p:nvSpPr>
          <p:spPr bwMode="auto">
            <a:xfrm>
              <a:off x="5559" y="1997"/>
              <a:ext cx="449"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819396" rtl="0" eaLnBrk="0" fontAlgn="base" latinLnBrk="0" hangingPunct="0">
                <a:lnSpc>
                  <a:spcPct val="100000"/>
                </a:lnSpc>
                <a:spcBef>
                  <a:spcPct val="0"/>
                </a:spcBef>
                <a:spcAft>
                  <a:spcPct val="0"/>
                </a:spcAft>
                <a:buClrTx/>
                <a:buSzTx/>
                <a:buFontTx/>
                <a:buNone/>
                <a:tabLst/>
                <a:defRPr/>
              </a:pPr>
              <a:r>
                <a:rPr kumimoji="0" lang="en-US" altLang="en-US" sz="1254"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VNET</a:t>
              </a:r>
            </a:p>
          </p:txBody>
        </p:sp>
      </p:grpSp>
      <p:sp>
        <p:nvSpPr>
          <p:cNvPr id="62" name="Rounded Rectangle 61"/>
          <p:cNvSpPr/>
          <p:nvPr/>
        </p:nvSpPr>
        <p:spPr bwMode="auto">
          <a:xfrm>
            <a:off x="6045404" y="3813327"/>
            <a:ext cx="1381925" cy="1192596"/>
          </a:xfrm>
          <a:prstGeom prst="roundRect">
            <a:avLst/>
          </a:prstGeom>
          <a:noFill/>
          <a:ln>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1932" tIns="81932" rIns="30728" bIns="30728" rtlCol="0" anchor="t" anchorCtr="0"/>
          <a:lstStyle/>
          <a:p>
            <a:pPr marL="0" marR="0" lvl="0" indent="0" algn="ctr" defTabSz="835400" rtl="0" eaLnBrk="1" fontAlgn="auto" latinLnBrk="0" hangingPunct="1">
              <a:lnSpc>
                <a:spcPct val="100000"/>
              </a:lnSpc>
              <a:spcBef>
                <a:spcPts val="0"/>
              </a:spcBef>
              <a:spcAft>
                <a:spcPts val="0"/>
              </a:spcAft>
              <a:buClrTx/>
              <a:buSzTx/>
              <a:buFontTx/>
              <a:buNone/>
              <a:tabLst/>
              <a:defRPr/>
            </a:pPr>
            <a:endParaRPr kumimoji="0" lang="en-US" sz="1434" b="0" i="0" u="none" strike="noStrike" kern="1200" cap="none" spc="-9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p:cNvSpPr/>
          <p:nvPr/>
        </p:nvSpPr>
        <p:spPr>
          <a:xfrm>
            <a:off x="6145856" y="3403120"/>
            <a:ext cx="1148037" cy="369752"/>
          </a:xfrm>
          <a:prstGeom prst="rect">
            <a:avLst/>
          </a:prstGeom>
        </p:spPr>
        <p:txBody>
          <a:bodyPr wrap="none">
            <a:spAutoFit/>
          </a:bodyPr>
          <a:lstStyle/>
          <a:p>
            <a:pPr marL="0" marR="0" lvl="0" indent="0" algn="l" defTabSz="819396" rtl="0" eaLnBrk="1" fontAlgn="auto" latinLnBrk="0" hangingPunct="1">
              <a:lnSpc>
                <a:spcPct val="100000"/>
              </a:lnSpc>
              <a:spcBef>
                <a:spcPts val="0"/>
              </a:spcBef>
              <a:spcAft>
                <a:spcPts val="0"/>
              </a:spcAft>
              <a:buClrTx/>
              <a:buSzTx/>
              <a:buFontTx/>
              <a:buNone/>
              <a:tabLst/>
              <a:defRPr/>
            </a:pPr>
            <a:r>
              <a:rPr kumimoji="0" lang="en-US" sz="1756" b="1" i="0" u="none" strike="noStrike" kern="1200" cap="none" spc="0" normalizeH="0" baseline="0" noProof="0" dirty="0">
                <a:ln>
                  <a:noFill/>
                </a:ln>
                <a:solidFill>
                  <a:srgbClr val="FFC000"/>
                </a:solidFill>
                <a:effectLst/>
                <a:uLnTx/>
                <a:uFillTx/>
                <a:latin typeface="Segoe UI"/>
                <a:ea typeface="+mn-ea"/>
                <a:cs typeface="+mn-cs"/>
              </a:rPr>
              <a:t>Scale Set</a:t>
            </a:r>
          </a:p>
        </p:txBody>
      </p:sp>
      <p:sp>
        <p:nvSpPr>
          <p:cNvPr id="64" name="TextBox 63"/>
          <p:cNvSpPr txBox="1"/>
          <p:nvPr/>
        </p:nvSpPr>
        <p:spPr>
          <a:xfrm>
            <a:off x="6226680" y="2590749"/>
            <a:ext cx="1133147" cy="781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63888" tIns="131110" rIns="163888" bIns="131110" rtlCol="0">
            <a:spAutoFit/>
          </a:bodyPr>
          <a:lstStyle/>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59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Load</a:t>
            </a:r>
          </a:p>
          <a:p>
            <a:pPr marL="0" marR="0" lvl="0" indent="0" algn="l" defTabSz="932563" rtl="0" eaLnBrk="1" fontAlgn="auto" latinLnBrk="0" hangingPunct="1">
              <a:lnSpc>
                <a:spcPct val="90000"/>
              </a:lnSpc>
              <a:spcBef>
                <a:spcPts val="0"/>
              </a:spcBef>
              <a:spcAft>
                <a:spcPts val="537"/>
              </a:spcAft>
              <a:buClrTx/>
              <a:buSzTx/>
              <a:buFontTx/>
              <a:buNone/>
              <a:tabLst/>
              <a:defRPr/>
            </a:pPr>
            <a:r>
              <a:rPr kumimoji="0" lang="en-US" sz="159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Balancer</a:t>
            </a: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085" y="3952237"/>
            <a:ext cx="887040" cy="887040"/>
          </a:xfrm>
          <a:prstGeom prst="rect">
            <a:avLst/>
          </a:prstGeom>
        </p:spPr>
      </p:pic>
      <p:sp>
        <p:nvSpPr>
          <p:cNvPr id="4" name="TextBox 3"/>
          <p:cNvSpPr txBox="1"/>
          <p:nvPr/>
        </p:nvSpPr>
        <p:spPr>
          <a:xfrm>
            <a:off x="8122967" y="2590750"/>
            <a:ext cx="990460" cy="91682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439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5" name="Rectangle 4"/>
          <p:cNvSpPr/>
          <p:nvPr/>
        </p:nvSpPr>
        <p:spPr>
          <a:xfrm>
            <a:off x="9018554" y="1506551"/>
            <a:ext cx="2884410" cy="1663689"/>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Batch pool: </a:t>
            </a:r>
            <a:b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br>
            <a:r>
              <a:rPr kumimoji="0" lang="en-US" sz="2000" b="0" i="0" u="none" strike="noStrike" kern="1200" cap="none" spc="0" normalizeH="0" baseline="0" noProof="0" dirty="0">
                <a:ln>
                  <a:noFill/>
                </a:ln>
                <a:solidFill>
                  <a:srgbClr val="505050"/>
                </a:solidFill>
                <a:effectLst/>
                <a:uLnTx/>
                <a:uFillTx/>
                <a:latin typeface="Segoe UI Light"/>
                <a:ea typeface="Calibri" panose="020F0502020204030204" pitchFamily="34" charset="0"/>
                <a:cs typeface="Times New Roman" panose="02020603050405020304" pitchFamily="18" charset="0"/>
              </a:rPr>
              <a:t>a logical abstraction over VM scale sets tailored to batch computing scenarios</a:t>
            </a:r>
            <a:endParaRPr kumimoji="0" lang="en-US" sz="2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9" name="Rectangle 8"/>
          <p:cNvSpPr/>
          <p:nvPr/>
        </p:nvSpPr>
        <p:spPr>
          <a:xfrm>
            <a:off x="9018554" y="3360216"/>
            <a:ext cx="2884410" cy="1224224"/>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pitchFamily="34" charset="0"/>
                <a:ea typeface="+mn-ea"/>
                <a:cs typeface="+mn-cs"/>
              </a:rPr>
              <a:t>Larger units than a single VM make for more manageable coordination pieces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Rectangle 9"/>
          <p:cNvSpPr/>
          <p:nvPr/>
        </p:nvSpPr>
        <p:spPr>
          <a:xfrm>
            <a:off x="911944" y="6233722"/>
            <a:ext cx="10467824"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https://github.com/Azure/azure-quickstart-templates/tree/master/301-multi-vmss-linux</a:t>
            </a:r>
          </a:p>
        </p:txBody>
      </p:sp>
      <p:sp>
        <p:nvSpPr>
          <p:cNvPr id="11" name="Rectangle 10"/>
          <p:cNvSpPr/>
          <p:nvPr/>
        </p:nvSpPr>
        <p:spPr>
          <a:xfrm>
            <a:off x="911943" y="6582406"/>
            <a:ext cx="9649693"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https://github.com/Azure/azure-quickstart-templates/tree/master/301-multi-vmss-windows</a:t>
            </a:r>
          </a:p>
        </p:txBody>
      </p:sp>
    </p:spTree>
    <p:extLst>
      <p:ext uri="{BB962C8B-B14F-4D97-AF65-F5344CB8AC3E}">
        <p14:creationId xmlns:p14="http://schemas.microsoft.com/office/powerpoint/2010/main" val="77353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Sets </a:t>
            </a:r>
            <a:r>
              <a:rPr lang="zh-TW" altLang="en-US" dirty="0"/>
              <a:t>的 </a:t>
            </a:r>
            <a:r>
              <a:rPr lang="en-US" altLang="zh-TW" dirty="0" err="1"/>
              <a:t>AutoScale</a:t>
            </a:r>
            <a:endParaRPr lang="en-US" dirty="0"/>
          </a:p>
        </p:txBody>
      </p:sp>
      <p:sp>
        <p:nvSpPr>
          <p:cNvPr id="4" name="Text Placeholder 1"/>
          <p:cNvSpPr txBox="1">
            <a:spLocks/>
          </p:cNvSpPr>
          <p:nvPr/>
        </p:nvSpPr>
        <p:spPr>
          <a:xfrm>
            <a:off x="339930" y="1864214"/>
            <a:ext cx="5167555" cy="631540"/>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定義觸發器：動作規則</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5989635" y="1212850"/>
            <a:ext cx="5295371" cy="3458689"/>
          </a:xfrm>
          <a:prstGeom prst="rect">
            <a:avLst/>
          </a:prstGeom>
        </p:spPr>
      </p:pic>
      <p:pic>
        <p:nvPicPr>
          <p:cNvPr id="5" name="Picture 4"/>
          <p:cNvPicPr>
            <a:picLocks noChangeAspect="1"/>
          </p:cNvPicPr>
          <p:nvPr/>
        </p:nvPicPr>
        <p:blipFill>
          <a:blip r:embed="rId4"/>
          <a:stretch>
            <a:fillRect/>
          </a:stretch>
        </p:blipFill>
        <p:spPr>
          <a:xfrm>
            <a:off x="5536973" y="1212850"/>
            <a:ext cx="6472124" cy="4684483"/>
          </a:xfrm>
          <a:prstGeom prst="rect">
            <a:avLst/>
          </a:prstGeom>
        </p:spPr>
      </p:pic>
      <p:sp>
        <p:nvSpPr>
          <p:cNvPr id="7" name="Text Placeholder 1"/>
          <p:cNvSpPr txBox="1">
            <a:spLocks/>
          </p:cNvSpPr>
          <p:nvPr/>
        </p:nvSpPr>
        <p:spPr>
          <a:xfrm>
            <a:off x="274639" y="1112847"/>
            <a:ext cx="5167555" cy="631540"/>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定義最大</a:t>
            </a:r>
            <a:r>
              <a:rPr kumimoji="0" lang="en-US" altLang="zh-TW"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t>
            </a: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最小的 </a:t>
            </a:r>
            <a:r>
              <a:rPr kumimoji="0" lang="en-US" altLang="zh-TW"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VM </a:t>
            </a: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數</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8" name="Text Placeholder 1"/>
          <p:cNvSpPr txBox="1">
            <a:spLocks/>
          </p:cNvSpPr>
          <p:nvPr/>
        </p:nvSpPr>
        <p:spPr>
          <a:xfrm>
            <a:off x="184329" y="2938952"/>
            <a:ext cx="5352644" cy="2059623"/>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標準稽核</a:t>
            </a:r>
            <a:r>
              <a:rPr kumimoji="0" lang="en-US" altLang="zh-TW"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/Email </a:t>
            </a: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通知。</a:t>
            </a:r>
            <a:endParaRPr kumimoji="0" lang="en-US" altLang="zh-TW"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lang="zh-TW" altLang="en-US" sz="3200" dirty="0">
                <a:gradFill>
                  <a:gsLst>
                    <a:gs pos="1250">
                      <a:srgbClr val="505050"/>
                    </a:gs>
                    <a:gs pos="100000">
                      <a:srgbClr val="505050"/>
                    </a:gs>
                  </a:gsLst>
                  <a:lin ang="5400000" scaled="0"/>
                </a:gradFill>
                <a:latin typeface="Segoe UI Light"/>
              </a:rPr>
              <a:t>定義 </a:t>
            </a:r>
            <a:r>
              <a:rPr lang="en-US" altLang="zh-TW" sz="3200" dirty="0" err="1">
                <a:gradFill>
                  <a:gsLst>
                    <a:gs pos="1250">
                      <a:srgbClr val="505050"/>
                    </a:gs>
                    <a:gs pos="100000">
                      <a:srgbClr val="505050"/>
                    </a:gs>
                  </a:gsLst>
                  <a:lin ang="5400000" scaled="0"/>
                </a:gradFill>
                <a:latin typeface="Segoe UI Light"/>
              </a:rPr>
              <a:t>WebHook</a:t>
            </a:r>
            <a:r>
              <a:rPr lang="en-US" altLang="zh-TW" sz="3200" dirty="0">
                <a:gradFill>
                  <a:gsLst>
                    <a:gs pos="1250">
                      <a:srgbClr val="505050"/>
                    </a:gs>
                    <a:gs pos="100000">
                      <a:srgbClr val="505050"/>
                    </a:gs>
                  </a:gsLst>
                  <a:lin ang="5400000" scaled="0"/>
                </a:gradFill>
                <a:latin typeface="Segoe UI Light"/>
              </a:rPr>
              <a:t> </a:t>
            </a:r>
            <a:r>
              <a:rPr lang="zh-TW" altLang="en-US" sz="3200" dirty="0">
                <a:gradFill>
                  <a:gsLst>
                    <a:gs pos="1250">
                      <a:srgbClr val="505050"/>
                    </a:gs>
                    <a:gs pos="100000">
                      <a:srgbClr val="505050"/>
                    </a:gs>
                  </a:gsLst>
                  <a:lin ang="5400000" scaled="0"/>
                </a:gradFill>
                <a:latin typeface="Segoe UI Light"/>
              </a:rPr>
              <a:t>以處理自訂通知與動作</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例如</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runbooks)</a:t>
            </a:r>
          </a:p>
        </p:txBody>
      </p:sp>
      <p:pic>
        <p:nvPicPr>
          <p:cNvPr id="10" name="Picture 9"/>
          <p:cNvPicPr>
            <a:picLocks noChangeAspect="1"/>
          </p:cNvPicPr>
          <p:nvPr/>
        </p:nvPicPr>
        <p:blipFill>
          <a:blip r:embed="rId5"/>
          <a:stretch>
            <a:fillRect/>
          </a:stretch>
        </p:blipFill>
        <p:spPr>
          <a:xfrm>
            <a:off x="5616147" y="1212850"/>
            <a:ext cx="6422438" cy="5419678"/>
          </a:xfrm>
          <a:prstGeom prst="rect">
            <a:avLst/>
          </a:prstGeom>
        </p:spPr>
      </p:pic>
    </p:spTree>
    <p:extLst>
      <p:ext uri="{BB962C8B-B14F-4D97-AF65-F5344CB8AC3E}">
        <p14:creationId xmlns:p14="http://schemas.microsoft.com/office/powerpoint/2010/main" val="2635436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Alerts &amp; Autoscale notifications with PagerDuty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636" y="1135062"/>
            <a:ext cx="10249177" cy="5638800"/>
          </a:xfrm>
          <a:prstGeom prst="rect">
            <a:avLst/>
          </a:prstGeom>
        </p:spPr>
      </p:pic>
    </p:spTree>
    <p:extLst>
      <p:ext uri="{BB962C8B-B14F-4D97-AF65-F5344CB8AC3E}">
        <p14:creationId xmlns:p14="http://schemas.microsoft.com/office/powerpoint/2010/main" val="24070415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945" y="1212849"/>
            <a:ext cx="5990693" cy="2646750"/>
          </a:xfrm>
        </p:spPr>
        <p:txBody>
          <a:bodyPr/>
          <a:lstStyle/>
          <a:p>
            <a:r>
              <a:rPr lang="zh-TW" altLang="en-US" sz="3600" dirty="0"/>
              <a:t>應用程式更新</a:t>
            </a:r>
            <a:endParaRPr lang="en-US" sz="3600" dirty="0"/>
          </a:p>
          <a:p>
            <a:pPr lvl="1"/>
            <a:r>
              <a:rPr lang="en-US" sz="2000" dirty="0"/>
              <a:t>E.g. Chef/Puppet/container based</a:t>
            </a:r>
          </a:p>
          <a:p>
            <a:r>
              <a:rPr lang="zh-TW" altLang="en-US" sz="3600" dirty="0"/>
              <a:t>容器內更新</a:t>
            </a:r>
            <a:endParaRPr lang="en-US" sz="3600" dirty="0"/>
          </a:p>
          <a:p>
            <a:pPr lvl="1"/>
            <a:r>
              <a:rPr lang="en-US" sz="2000" dirty="0"/>
              <a:t>E.g. Patch extension</a:t>
            </a:r>
          </a:p>
          <a:p>
            <a:r>
              <a:rPr lang="en-US" sz="3600" dirty="0"/>
              <a:t>VM </a:t>
            </a:r>
            <a:r>
              <a:rPr lang="zh-TW" altLang="en-US" sz="3600" dirty="0"/>
              <a:t>映像更新</a:t>
            </a:r>
            <a:endParaRPr lang="en-US" sz="3600" dirty="0"/>
          </a:p>
        </p:txBody>
      </p:sp>
      <p:sp>
        <p:nvSpPr>
          <p:cNvPr id="3" name="Title 2"/>
          <p:cNvSpPr>
            <a:spLocks noGrp="1"/>
          </p:cNvSpPr>
          <p:nvPr>
            <p:ph type="title"/>
          </p:nvPr>
        </p:nvSpPr>
        <p:spPr/>
        <p:txBody>
          <a:bodyPr/>
          <a:lstStyle/>
          <a:p>
            <a:r>
              <a:rPr lang="zh-TW" altLang="en-US" dirty="0"/>
              <a:t>管理更新</a:t>
            </a:r>
            <a:endParaRPr lang="en-US" dirty="0"/>
          </a:p>
        </p:txBody>
      </p:sp>
      <p:sp>
        <p:nvSpPr>
          <p:cNvPr id="4" name="Text Placeholder 1"/>
          <p:cNvSpPr txBox="1">
            <a:spLocks/>
          </p:cNvSpPr>
          <p:nvPr/>
        </p:nvSpPr>
        <p:spPr>
          <a:xfrm>
            <a:off x="917245" y="4763669"/>
            <a:ext cx="5297411" cy="970094"/>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升級節點</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manualUpgrade</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API</a:t>
            </a:r>
          </a:p>
        </p:txBody>
      </p:sp>
      <p:sp>
        <p:nvSpPr>
          <p:cNvPr id="5" name="Text Placeholder 1"/>
          <p:cNvSpPr txBox="1">
            <a:spLocks/>
          </p:cNvSpPr>
          <p:nvPr/>
        </p:nvSpPr>
        <p:spPr>
          <a:xfrm>
            <a:off x="917244" y="5872177"/>
            <a:ext cx="5297411" cy="970094"/>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重設節點</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Reimage API</a:t>
            </a:r>
          </a:p>
        </p:txBody>
      </p:sp>
      <p:sp>
        <p:nvSpPr>
          <p:cNvPr id="6" name="Text Placeholder 1"/>
          <p:cNvSpPr txBox="1">
            <a:spLocks/>
          </p:cNvSpPr>
          <p:nvPr/>
        </p:nvSpPr>
        <p:spPr>
          <a:xfrm>
            <a:off x="917246" y="3738175"/>
            <a:ext cx="5297411" cy="970094"/>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更新模式</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upgradePolicy</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setting</a:t>
            </a:r>
          </a:p>
        </p:txBody>
      </p:sp>
      <p:pic>
        <p:nvPicPr>
          <p:cNvPr id="8" name="Picture 7"/>
          <p:cNvPicPr>
            <a:picLocks noChangeAspect="1"/>
          </p:cNvPicPr>
          <p:nvPr/>
        </p:nvPicPr>
        <p:blipFill>
          <a:blip r:embed="rId3"/>
          <a:stretch>
            <a:fillRect/>
          </a:stretch>
        </p:blipFill>
        <p:spPr>
          <a:xfrm>
            <a:off x="6184492" y="1020908"/>
            <a:ext cx="4072345" cy="1299347"/>
          </a:xfrm>
          <a:prstGeom prst="rect">
            <a:avLst/>
          </a:prstGeom>
        </p:spPr>
      </p:pic>
      <p:pic>
        <p:nvPicPr>
          <p:cNvPr id="9" name="Picture 8"/>
          <p:cNvPicPr>
            <a:picLocks noChangeAspect="1"/>
          </p:cNvPicPr>
          <p:nvPr/>
        </p:nvPicPr>
        <p:blipFill>
          <a:blip r:embed="rId4"/>
          <a:stretch>
            <a:fillRect/>
          </a:stretch>
        </p:blipFill>
        <p:spPr>
          <a:xfrm>
            <a:off x="5199583" y="2606617"/>
            <a:ext cx="6972557" cy="2947857"/>
          </a:xfrm>
          <a:prstGeom prst="rect">
            <a:avLst/>
          </a:prstGeom>
        </p:spPr>
      </p:pic>
      <p:sp>
        <p:nvSpPr>
          <p:cNvPr id="10" name="Rectangle 9"/>
          <p:cNvSpPr/>
          <p:nvPr/>
        </p:nvSpPr>
        <p:spPr>
          <a:xfrm>
            <a:off x="3932237" y="5844604"/>
            <a:ext cx="8375242" cy="646331"/>
          </a:xfrm>
          <a:prstGeom prst="rect">
            <a:avLst/>
          </a:prstGeom>
          <a:solidFill>
            <a:schemeClr val="accent1"/>
          </a:solid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rPr>
              <a:t>Update-</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ea typeface="Calibri" panose="020F0502020204030204" pitchFamily="34" charset="0"/>
                <a:cs typeface="+mn-cs"/>
              </a:rPr>
              <a:t>AzureRmVmssInstance</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rPr>
              <a:t>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ea typeface="Calibri" panose="020F0502020204030204" pitchFamily="34" charset="0"/>
                <a:cs typeface="+mn-cs"/>
              </a:rPr>
              <a:t>ResourceGroupName</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rPr>
              <a:t>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ea typeface="Calibri" panose="020F0502020204030204" pitchFamily="34" charset="0"/>
                <a:cs typeface="+mn-cs"/>
              </a:rPr>
              <a:t>rgname</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rPr>
              <a:t> </a:t>
            </a:r>
            <a:b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rPr>
            </a:b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rPr>
              <a:t>-</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ea typeface="Calibri" panose="020F0502020204030204" pitchFamily="34" charset="0"/>
                <a:cs typeface="+mn-cs"/>
              </a:rPr>
              <a:t>VMScaleSetName</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rPr>
              <a:t>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ea typeface="Calibri" panose="020F0502020204030204" pitchFamily="34" charset="0"/>
                <a:cs typeface="+mn-cs"/>
              </a:rPr>
              <a:t>vmssName</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rPr>
              <a:t>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ea typeface="Calibri" panose="020F0502020204030204" pitchFamily="34" charset="0"/>
                <a:cs typeface="+mn-cs"/>
              </a:rPr>
              <a:t>InstanceId</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rPr>
              <a:t> "0"</a:t>
            </a: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387458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2161" y="419244"/>
            <a:ext cx="10234514" cy="6220207"/>
          </a:xfrm>
        </p:spPr>
        <p:txBody>
          <a:bodyPr/>
          <a:lstStyle/>
          <a:p>
            <a:r>
              <a:rPr lang="zh-TW" altLang="en-US" dirty="0">
                <a:solidFill>
                  <a:schemeClr val="tx2"/>
                </a:solidFill>
              </a:rPr>
              <a:t>新浮水印要求</a:t>
            </a:r>
            <a:br>
              <a:rPr lang="en-US" altLang="zh-TW" dirty="0"/>
            </a:br>
            <a:r>
              <a:rPr lang="zh-TW" altLang="en-US" dirty="0">
                <a:solidFill>
                  <a:schemeClr val="tx2"/>
                </a:solidFill>
              </a:rPr>
              <a:t>由儲存取得影像</a:t>
            </a:r>
            <a:br>
              <a:rPr lang="en-US" altLang="zh-TW" dirty="0"/>
            </a:br>
            <a:r>
              <a:rPr lang="zh-TW" altLang="en-US" dirty="0"/>
              <a:t>套用浮水印</a:t>
            </a:r>
            <a:br>
              <a:rPr lang="en-US" altLang="zh-TW" dirty="0"/>
            </a:br>
            <a:r>
              <a:rPr lang="zh-TW" altLang="en-US" dirty="0">
                <a:solidFill>
                  <a:schemeClr val="tx2"/>
                </a:solidFill>
              </a:rPr>
              <a:t>儲存新影像到儲存</a:t>
            </a:r>
            <a:endParaRPr lang="en-US" dirty="0">
              <a:solidFill>
                <a:schemeClr val="tx2"/>
              </a:solidFill>
            </a:endParaRPr>
          </a:p>
        </p:txBody>
      </p:sp>
    </p:spTree>
    <p:extLst>
      <p:ext uri="{BB962C8B-B14F-4D97-AF65-F5344CB8AC3E}">
        <p14:creationId xmlns:p14="http://schemas.microsoft.com/office/powerpoint/2010/main" val="246772263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2850"/>
            <a:ext cx="5167555" cy="683264"/>
          </a:xfrm>
        </p:spPr>
        <p:txBody>
          <a:bodyPr/>
          <a:lstStyle/>
          <a:p>
            <a:r>
              <a:rPr lang="zh-TW" altLang="en-US" sz="3600" dirty="0"/>
              <a:t>預定義的客製 </a:t>
            </a:r>
            <a:r>
              <a:rPr lang="en-US" altLang="zh-TW" sz="3600" dirty="0"/>
              <a:t>OS </a:t>
            </a:r>
            <a:r>
              <a:rPr lang="zh-TW" altLang="en-US" sz="3600" dirty="0"/>
              <a:t>映像</a:t>
            </a:r>
            <a:endParaRPr lang="en-US" sz="3600" dirty="0"/>
          </a:p>
        </p:txBody>
      </p:sp>
      <p:sp>
        <p:nvSpPr>
          <p:cNvPr id="3" name="Title 2"/>
          <p:cNvSpPr>
            <a:spLocks noGrp="1"/>
          </p:cNvSpPr>
          <p:nvPr>
            <p:ph type="title"/>
          </p:nvPr>
        </p:nvSpPr>
        <p:spPr/>
        <p:txBody>
          <a:bodyPr/>
          <a:lstStyle/>
          <a:p>
            <a:r>
              <a:rPr lang="zh-TW" altLang="en-US" dirty="0"/>
              <a:t>應用程式部署</a:t>
            </a:r>
            <a:endParaRPr lang="en-US" dirty="0"/>
          </a:p>
        </p:txBody>
      </p:sp>
      <p:pic>
        <p:nvPicPr>
          <p:cNvPr id="4" name="Picture 3"/>
          <p:cNvPicPr>
            <a:picLocks noChangeAspect="1"/>
          </p:cNvPicPr>
          <p:nvPr/>
        </p:nvPicPr>
        <p:blipFill>
          <a:blip r:embed="rId3"/>
          <a:stretch>
            <a:fillRect/>
          </a:stretch>
        </p:blipFill>
        <p:spPr>
          <a:xfrm>
            <a:off x="6681630" y="1212849"/>
            <a:ext cx="4923670" cy="3286613"/>
          </a:xfrm>
          <a:prstGeom prst="rect">
            <a:avLst/>
          </a:prstGeom>
        </p:spPr>
        <p:style>
          <a:lnRef idx="2">
            <a:schemeClr val="accent2"/>
          </a:lnRef>
          <a:fillRef idx="1">
            <a:schemeClr val="lt1"/>
          </a:fillRef>
          <a:effectRef idx="0">
            <a:schemeClr val="accent2"/>
          </a:effectRef>
          <a:fontRef idx="minor">
            <a:schemeClr val="dk1"/>
          </a:fontRef>
        </p:style>
      </p:pic>
      <p:pic>
        <p:nvPicPr>
          <p:cNvPr id="6" name="Picture 5"/>
          <p:cNvPicPr>
            <a:picLocks noChangeAspect="1"/>
          </p:cNvPicPr>
          <p:nvPr/>
        </p:nvPicPr>
        <p:blipFill>
          <a:blip r:embed="rId4"/>
          <a:stretch>
            <a:fillRect/>
          </a:stretch>
        </p:blipFill>
        <p:spPr>
          <a:xfrm>
            <a:off x="5502062" y="2355766"/>
            <a:ext cx="6704435" cy="3971769"/>
          </a:xfrm>
          <a:prstGeom prst="rect">
            <a:avLst/>
          </a:prstGeom>
        </p:spPr>
      </p:pic>
      <p:sp>
        <p:nvSpPr>
          <p:cNvPr id="7" name="Text Placeholder 1"/>
          <p:cNvSpPr txBox="1">
            <a:spLocks/>
          </p:cNvSpPr>
          <p:nvPr/>
        </p:nvSpPr>
        <p:spPr>
          <a:xfrm>
            <a:off x="275481" y="2429704"/>
            <a:ext cx="5167555" cy="1185538"/>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使用 </a:t>
            </a:r>
            <a:r>
              <a:rPr kumimoji="0" lang="en-US" altLang="zh-TW"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VM </a:t>
            </a:r>
            <a:r>
              <a:rPr kumimoji="0" lang="zh-TW" alt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擴充的執行期部署</a:t>
            </a:r>
            <a:endPar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8" name="Text Placeholder 1"/>
          <p:cNvSpPr txBox="1">
            <a:spLocks/>
          </p:cNvSpPr>
          <p:nvPr/>
        </p:nvSpPr>
        <p:spPr>
          <a:xfrm>
            <a:off x="275481" y="3650234"/>
            <a:ext cx="5167555" cy="1684136"/>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r>
              <a:rPr kumimoji="0" lang="zh-TW" alt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較高階的叢集管理 </a:t>
            </a:r>
            <a:r>
              <a:rPr kumimoji="0" lang="en-US" altLang="zh-TW"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lang="zh-TW" altLang="en-US" sz="3600" dirty="0">
                <a:gradFill>
                  <a:gsLst>
                    <a:gs pos="1250">
                      <a:srgbClr val="505050"/>
                    </a:gs>
                    <a:gs pos="100000">
                      <a:srgbClr val="505050"/>
                    </a:gs>
                  </a:gsLst>
                  <a:lin ang="5400000" scaled="0"/>
                </a:gradFill>
                <a:latin typeface="Segoe UI Light"/>
              </a:rPr>
              <a:t>容器服務 </a:t>
            </a:r>
            <a:r>
              <a:rPr lang="en-US" altLang="zh-TW" sz="3600" dirty="0">
                <a:gradFill>
                  <a:gsLst>
                    <a:gs pos="1250">
                      <a:srgbClr val="505050"/>
                    </a:gs>
                    <a:gs pos="100000">
                      <a:srgbClr val="505050"/>
                    </a:gs>
                  </a:gsLst>
                  <a:lin ang="5400000" scaled="0"/>
                </a:gradFill>
                <a:latin typeface="Segoe UI Light"/>
              </a:rPr>
              <a:t>/ </a:t>
            </a:r>
            <a:r>
              <a:rPr lang="zh-TW" altLang="en-US" sz="3600" dirty="0">
                <a:gradFill>
                  <a:gsLst>
                    <a:gs pos="1250">
                      <a:srgbClr val="505050"/>
                    </a:gs>
                    <a:gs pos="100000">
                      <a:srgbClr val="505050"/>
                    </a:gs>
                  </a:gsLst>
                  <a:lin ang="5400000" scaled="0"/>
                </a:gradFill>
                <a:latin typeface="Segoe UI Light"/>
              </a:rPr>
              <a:t>組態管理員</a:t>
            </a: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(Chef/Puppet)</a:t>
            </a:r>
          </a:p>
        </p:txBody>
      </p:sp>
    </p:spTree>
    <p:extLst>
      <p:ext uri="{BB962C8B-B14F-4D97-AF65-F5344CB8AC3E}">
        <p14:creationId xmlns:p14="http://schemas.microsoft.com/office/powerpoint/2010/main" val="2678949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74" y="1660612"/>
            <a:ext cx="1587447" cy="131956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087" y="1690808"/>
            <a:ext cx="970015" cy="1342291"/>
          </a:xfrm>
          <a:prstGeom prst="rect">
            <a:avLst/>
          </a:prstGeom>
        </p:spPr>
      </p:pic>
      <p:sp>
        <p:nvSpPr>
          <p:cNvPr id="55" name="Rectangle 54"/>
          <p:cNvSpPr/>
          <p:nvPr/>
        </p:nvSpPr>
        <p:spPr>
          <a:xfrm>
            <a:off x="2036189" y="2574173"/>
            <a:ext cx="1336054" cy="6101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Trigger Build </a:t>
            </a:r>
          </a:p>
        </p:txBody>
      </p:sp>
      <p:sp>
        <p:nvSpPr>
          <p:cNvPr id="71" name="Rectangle 70"/>
          <p:cNvSpPr/>
          <p:nvPr/>
        </p:nvSpPr>
        <p:spPr>
          <a:xfrm>
            <a:off x="6126212" y="3231206"/>
            <a:ext cx="3327308" cy="37231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Orchestrate across stages</a:t>
            </a:r>
          </a:p>
        </p:txBody>
      </p:sp>
      <p:sp>
        <p:nvSpPr>
          <p:cNvPr id="31" name="Rectangle 30"/>
          <p:cNvSpPr/>
          <p:nvPr/>
        </p:nvSpPr>
        <p:spPr>
          <a:xfrm>
            <a:off x="90774" y="3060657"/>
            <a:ext cx="1698099" cy="6101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Dev checks in code</a:t>
            </a:r>
          </a:p>
        </p:txBody>
      </p:sp>
      <p:sp>
        <p:nvSpPr>
          <p:cNvPr id="34" name="Rectangle 33"/>
          <p:cNvSpPr/>
          <p:nvPr/>
        </p:nvSpPr>
        <p:spPr>
          <a:xfrm>
            <a:off x="10336877" y="3216911"/>
            <a:ext cx="2033579" cy="39315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Azure VM Scale Set</a:t>
            </a:r>
          </a:p>
        </p:txBody>
      </p:sp>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3171" y="1449000"/>
            <a:ext cx="1742787" cy="1742787"/>
          </a:xfrm>
          <a:prstGeom prst="rect">
            <a:avLst/>
          </a:prstGeom>
        </p:spPr>
      </p:pic>
      <p:sp>
        <p:nvSpPr>
          <p:cNvPr id="2" name="Right Arrow 1"/>
          <p:cNvSpPr/>
          <p:nvPr/>
        </p:nvSpPr>
        <p:spPr bwMode="auto">
          <a:xfrm>
            <a:off x="2426368" y="2126335"/>
            <a:ext cx="510787" cy="5129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a:xfrm>
            <a:off x="5034286" y="2670050"/>
            <a:ext cx="1797279" cy="6101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Trigger pipeline </a:t>
            </a:r>
          </a:p>
        </p:txBody>
      </p:sp>
      <p:sp>
        <p:nvSpPr>
          <p:cNvPr id="49" name="Right Arrow 48"/>
          <p:cNvSpPr/>
          <p:nvPr/>
        </p:nvSpPr>
        <p:spPr bwMode="auto">
          <a:xfrm>
            <a:off x="5635083" y="2091793"/>
            <a:ext cx="510787" cy="5129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ight Arrow 49"/>
          <p:cNvSpPr/>
          <p:nvPr/>
        </p:nvSpPr>
        <p:spPr bwMode="auto">
          <a:xfrm>
            <a:off x="9434585" y="2126334"/>
            <a:ext cx="510787" cy="5129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p:cNvSpPr/>
          <p:nvPr/>
        </p:nvSpPr>
        <p:spPr>
          <a:xfrm>
            <a:off x="8980587" y="2678685"/>
            <a:ext cx="1384239" cy="6101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Promote to Prod</a:t>
            </a:r>
          </a:p>
        </p:txBody>
      </p:sp>
      <p:sp>
        <p:nvSpPr>
          <p:cNvPr id="91" name="Title 90"/>
          <p:cNvSpPr>
            <a:spLocks noGrp="1"/>
          </p:cNvSpPr>
          <p:nvPr>
            <p:ph type="title"/>
          </p:nvPr>
        </p:nvSpPr>
        <p:spPr/>
        <p:txBody>
          <a:bodyPr/>
          <a:lstStyle/>
          <a:p>
            <a:r>
              <a:rPr lang="en-US" dirty="0"/>
              <a:t>Azure Spinnaker : </a:t>
            </a:r>
            <a:r>
              <a:rPr lang="zh-TW" altLang="en-US" dirty="0"/>
              <a:t>工具鏈</a:t>
            </a:r>
            <a:r>
              <a:rPr lang="en-US" dirty="0"/>
              <a:t> </a:t>
            </a:r>
          </a:p>
        </p:txBody>
      </p:sp>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3028" y="1695838"/>
            <a:ext cx="1282330" cy="1214327"/>
          </a:xfrm>
          <a:prstGeom prst="rect">
            <a:avLst/>
          </a:prstGeom>
        </p:spPr>
      </p:pic>
    </p:spTree>
    <p:extLst>
      <p:ext uri="{BB962C8B-B14F-4D97-AF65-F5344CB8AC3E}">
        <p14:creationId xmlns:p14="http://schemas.microsoft.com/office/powerpoint/2010/main" val="41942180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74" y="1660612"/>
            <a:ext cx="1587447" cy="131956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087" y="1690808"/>
            <a:ext cx="970015" cy="1342291"/>
          </a:xfrm>
          <a:prstGeom prst="rect">
            <a:avLst/>
          </a:prstGeom>
        </p:spPr>
      </p:pic>
      <p:sp>
        <p:nvSpPr>
          <p:cNvPr id="55" name="Rectangle 54"/>
          <p:cNvSpPr/>
          <p:nvPr/>
        </p:nvSpPr>
        <p:spPr>
          <a:xfrm>
            <a:off x="2036189" y="2574173"/>
            <a:ext cx="1336054" cy="6101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Trigger Build </a:t>
            </a:r>
          </a:p>
        </p:txBody>
      </p:sp>
      <p:sp>
        <p:nvSpPr>
          <p:cNvPr id="71" name="Rectangle 70"/>
          <p:cNvSpPr/>
          <p:nvPr/>
        </p:nvSpPr>
        <p:spPr>
          <a:xfrm>
            <a:off x="6126212" y="3231206"/>
            <a:ext cx="3327308" cy="37231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Orchestrate across stages</a:t>
            </a:r>
          </a:p>
        </p:txBody>
      </p:sp>
      <p:sp>
        <p:nvSpPr>
          <p:cNvPr id="31" name="Rectangle 30"/>
          <p:cNvSpPr/>
          <p:nvPr/>
        </p:nvSpPr>
        <p:spPr>
          <a:xfrm>
            <a:off x="90774" y="3060657"/>
            <a:ext cx="1698099" cy="6101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Dev checks in code</a:t>
            </a:r>
          </a:p>
        </p:txBody>
      </p:sp>
      <p:sp>
        <p:nvSpPr>
          <p:cNvPr id="32" name="Rectangle 31"/>
          <p:cNvSpPr/>
          <p:nvPr/>
        </p:nvSpPr>
        <p:spPr>
          <a:xfrm>
            <a:off x="3340263" y="3081077"/>
            <a:ext cx="1698099" cy="6101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a:ln>
                  <a:noFill/>
                </a:ln>
                <a:solidFill>
                  <a:srgbClr val="000000"/>
                </a:solidFill>
                <a:effectLst/>
                <a:uLnTx/>
                <a:uFillTx/>
                <a:latin typeface="Segoe UI"/>
                <a:ea typeface="+mn-ea"/>
                <a:cs typeface="+mn-cs"/>
              </a:rPr>
              <a:t>Bake app into image</a:t>
            </a:r>
          </a:p>
        </p:txBody>
      </p:sp>
      <p:sp>
        <p:nvSpPr>
          <p:cNvPr id="34" name="Rectangle 33"/>
          <p:cNvSpPr/>
          <p:nvPr/>
        </p:nvSpPr>
        <p:spPr>
          <a:xfrm>
            <a:off x="10240614" y="3254176"/>
            <a:ext cx="2033579" cy="39315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Production</a:t>
            </a:r>
          </a:p>
        </p:txBody>
      </p:sp>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3171" y="1449000"/>
            <a:ext cx="1742787" cy="1742787"/>
          </a:xfrm>
          <a:prstGeom prst="rect">
            <a:avLst/>
          </a:prstGeom>
        </p:spPr>
      </p:pic>
      <p:sp>
        <p:nvSpPr>
          <p:cNvPr id="2" name="Right Arrow 1"/>
          <p:cNvSpPr/>
          <p:nvPr/>
        </p:nvSpPr>
        <p:spPr bwMode="auto">
          <a:xfrm>
            <a:off x="2426368" y="2126335"/>
            <a:ext cx="510787" cy="5129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a:xfrm>
            <a:off x="5034286" y="2670050"/>
            <a:ext cx="1797279" cy="6101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Trigger </a:t>
            </a:r>
            <a:r>
              <a:rPr kumimoji="0" lang="en-US" sz="1428" b="1" i="0" u="none" strike="noStrike" kern="1200" cap="none" spc="0" normalizeH="0" baseline="0" noProof="0" dirty="0">
                <a:ln>
                  <a:noFill/>
                </a:ln>
                <a:solidFill>
                  <a:srgbClr val="000000"/>
                </a:solidFill>
                <a:effectLst/>
                <a:uLnTx/>
                <a:uFillTx/>
                <a:latin typeface="Segoe UI"/>
                <a:ea typeface="+mn-ea"/>
                <a:cs typeface="+mn-cs"/>
              </a:rPr>
              <a:t>Immutable</a:t>
            </a:r>
            <a:r>
              <a:rPr kumimoji="0" lang="en-US" sz="1428" b="0" i="0" u="none" strike="noStrike" kern="1200" cap="none" spc="0" normalizeH="0" baseline="0" noProof="0" dirty="0">
                <a:ln>
                  <a:noFill/>
                </a:ln>
                <a:solidFill>
                  <a:srgbClr val="000000"/>
                </a:solidFill>
                <a:effectLst/>
                <a:uLnTx/>
                <a:uFillTx/>
                <a:latin typeface="Segoe UI"/>
                <a:ea typeface="+mn-ea"/>
                <a:cs typeface="+mn-cs"/>
              </a:rPr>
              <a:t> pipeline </a:t>
            </a:r>
          </a:p>
        </p:txBody>
      </p:sp>
      <p:sp>
        <p:nvSpPr>
          <p:cNvPr id="49" name="Right Arrow 48"/>
          <p:cNvSpPr/>
          <p:nvPr/>
        </p:nvSpPr>
        <p:spPr bwMode="auto">
          <a:xfrm>
            <a:off x="5635083" y="2091793"/>
            <a:ext cx="510787" cy="5129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26" name="Picture 2" descr="https://cdn0.iconfinder.com/data/icons/superuser-extension-dark/512/675243-virtual_machine_hard_disk_harddisk_hdd_vhd-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7962" y="4568030"/>
            <a:ext cx="939619" cy="939619"/>
          </a:xfrm>
          <a:prstGeom prst="rect">
            <a:avLst/>
          </a:prstGeom>
          <a:noFill/>
          <a:extLst>
            <a:ext uri="{909E8E84-426E-40DD-AFC4-6F175D3DCCD1}">
              <a14:hiddenFill xmlns:a14="http://schemas.microsoft.com/office/drawing/2010/main">
                <a:solidFill>
                  <a:srgbClr val="FFFFFF"/>
                </a:solidFill>
              </a14:hiddenFill>
            </a:ext>
          </a:extLst>
        </p:spPr>
      </p:pic>
      <p:sp>
        <p:nvSpPr>
          <p:cNvPr id="50" name="Right Arrow 49"/>
          <p:cNvSpPr/>
          <p:nvPr/>
        </p:nvSpPr>
        <p:spPr bwMode="auto">
          <a:xfrm>
            <a:off x="9434585" y="2126334"/>
            <a:ext cx="510787" cy="5129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p:cNvSpPr/>
          <p:nvPr/>
        </p:nvSpPr>
        <p:spPr>
          <a:xfrm>
            <a:off x="8980587" y="2678685"/>
            <a:ext cx="1384239" cy="6101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Promote to Prod</a:t>
            </a:r>
          </a:p>
        </p:txBody>
      </p:sp>
      <p:pic>
        <p:nvPicPr>
          <p:cNvPr id="6" name="Picture 5"/>
          <p:cNvPicPr>
            <a:picLocks noChangeAspect="1"/>
          </p:cNvPicPr>
          <p:nvPr/>
        </p:nvPicPr>
        <p:blipFill>
          <a:blip r:embed="rId7"/>
          <a:stretch>
            <a:fillRect/>
          </a:stretch>
        </p:blipFill>
        <p:spPr>
          <a:xfrm>
            <a:off x="6692161" y="3303452"/>
            <a:ext cx="5054300" cy="388793"/>
          </a:xfrm>
          <a:prstGeom prst="rect">
            <a:avLst/>
          </a:prstGeom>
        </p:spPr>
      </p:pic>
      <p:sp>
        <p:nvSpPr>
          <p:cNvPr id="90" name="Rectangle 89"/>
          <p:cNvSpPr/>
          <p:nvPr/>
        </p:nvSpPr>
        <p:spPr>
          <a:xfrm>
            <a:off x="5780379" y="5116371"/>
            <a:ext cx="6217356" cy="318286"/>
          </a:xfrm>
          <a:prstGeom prst="rect">
            <a:avLst/>
          </a:prstGeom>
        </p:spPr>
        <p:txBody>
          <a:bodyPr>
            <a:spAutoFit/>
          </a:body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a:ln>
                  <a:noFill/>
                </a:ln>
                <a:solidFill>
                  <a:srgbClr val="000000"/>
                </a:solidFill>
                <a:effectLst/>
                <a:uLnTx/>
                <a:uFillTx/>
                <a:latin typeface="Segoe UI"/>
                <a:ea typeface="+mn-ea"/>
                <a:cs typeface="+mn-cs"/>
              </a:rPr>
              <a:t>Reuse the same image to create VMs across stages</a:t>
            </a:r>
          </a:p>
        </p:txBody>
      </p:sp>
      <p:sp>
        <p:nvSpPr>
          <p:cNvPr id="91" name="Title 90"/>
          <p:cNvSpPr>
            <a:spLocks noGrp="1"/>
          </p:cNvSpPr>
          <p:nvPr>
            <p:ph type="title"/>
          </p:nvPr>
        </p:nvSpPr>
        <p:spPr/>
        <p:txBody>
          <a:bodyPr/>
          <a:lstStyle/>
          <a:p>
            <a:r>
              <a:rPr lang="en-US" dirty="0"/>
              <a:t>Azure Spinnaker : </a:t>
            </a:r>
            <a:r>
              <a:rPr lang="zh-TW" altLang="en-US" dirty="0"/>
              <a:t>不變性</a:t>
            </a:r>
            <a:endParaRPr lang="en-US" dirty="0"/>
          </a:p>
        </p:txBody>
      </p:sp>
      <p:pic>
        <p:nvPicPr>
          <p:cNvPr id="94" name="Picture 9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03028" y="1695838"/>
            <a:ext cx="1282330" cy="1214327"/>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11140" y="3726946"/>
            <a:ext cx="279203" cy="264397"/>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89058" y="3744944"/>
            <a:ext cx="279203" cy="264397"/>
          </a:xfrm>
          <a:prstGeom prst="rect">
            <a:avLst/>
          </a:prstGeom>
        </p:spPr>
      </p:pic>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7760" y="3746018"/>
            <a:ext cx="279203" cy="264397"/>
          </a:xfrm>
          <a:prstGeom prst="rect">
            <a:avLst/>
          </a:prstGeom>
        </p:spPr>
      </p:pic>
      <p:sp>
        <p:nvSpPr>
          <p:cNvPr id="4" name="Right Arrow 3"/>
          <p:cNvSpPr/>
          <p:nvPr/>
        </p:nvSpPr>
        <p:spPr bwMode="auto">
          <a:xfrm rot="3239595">
            <a:off x="4491488" y="3772721"/>
            <a:ext cx="546556" cy="72340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8" name="Elbow Connector 17"/>
          <p:cNvCxnSpPr>
            <a:stCxn id="1026" idx="3"/>
            <a:endCxn id="38" idx="2"/>
          </p:cNvCxnSpPr>
          <p:nvPr/>
        </p:nvCxnSpPr>
        <p:spPr>
          <a:xfrm flipV="1">
            <a:off x="5997582" y="4009342"/>
            <a:ext cx="3031078" cy="1028498"/>
          </a:xfrm>
          <a:prstGeom prst="bentConnector2">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026" idx="3"/>
            <a:endCxn id="36" idx="2"/>
          </p:cNvCxnSpPr>
          <p:nvPr/>
        </p:nvCxnSpPr>
        <p:spPr>
          <a:xfrm flipV="1">
            <a:off x="5997581" y="3991343"/>
            <a:ext cx="5153161" cy="1046496"/>
          </a:xfrm>
          <a:prstGeom prst="bentConnector2">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026" idx="3"/>
            <a:endCxn id="39" idx="2"/>
          </p:cNvCxnSpPr>
          <p:nvPr/>
        </p:nvCxnSpPr>
        <p:spPr>
          <a:xfrm flipV="1">
            <a:off x="5997582" y="4010415"/>
            <a:ext cx="869780" cy="1027424"/>
          </a:xfrm>
          <a:prstGeom prst="bentConnector2">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5233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Spinnaker: What’s next?</a:t>
            </a:r>
          </a:p>
        </p:txBody>
      </p:sp>
      <p:sp>
        <p:nvSpPr>
          <p:cNvPr id="22" name="Text Placeholder 4"/>
          <p:cNvSpPr txBox="1">
            <a:spLocks/>
          </p:cNvSpPr>
          <p:nvPr/>
        </p:nvSpPr>
        <p:spPr>
          <a:xfrm>
            <a:off x="2010190" y="1466129"/>
            <a:ext cx="10156633" cy="1221710"/>
          </a:xfrm>
          <a:prstGeom prst="rect">
            <a:avLst/>
          </a:prstGeom>
          <a:solidFill>
            <a:schemeClr val="tx1">
              <a:alpha val="5000"/>
            </a:schemeClr>
          </a:solidFill>
        </p:spPr>
        <p:txBody>
          <a:bodyPr lIns="139891" tIns="0" rIns="186521"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zh-TW" altLang="en-US" sz="3264" b="0" i="0" u="none" strike="noStrike" kern="1200" cap="none" spc="-71" normalizeH="0" baseline="0" noProof="0" dirty="0">
                <a:ln>
                  <a:noFill/>
                </a:ln>
                <a:gradFill>
                  <a:gsLst>
                    <a:gs pos="5417">
                      <a:srgbClr val="000000"/>
                    </a:gs>
                    <a:gs pos="28000">
                      <a:srgbClr val="000000"/>
                    </a:gs>
                  </a:gsLst>
                  <a:lin ang="5400000" scaled="0"/>
                </a:gradFill>
                <a:effectLst/>
                <a:uLnTx/>
                <a:uFillTx/>
                <a:latin typeface="Segoe UI Light" panose="020B0502040204020203" pitchFamily="34" charset="0"/>
                <a:ea typeface="+mn-ea"/>
                <a:cs typeface="Segoe UI Light" panose="020B0502040204020203" pitchFamily="34" charset="0"/>
              </a:rPr>
              <a:t>零停機部署</a:t>
            </a:r>
            <a:endParaRPr kumimoji="0" lang="en-US" sz="3264" b="0" i="0" u="none" strike="noStrike" kern="1200" cap="none" spc="-71" normalizeH="0" baseline="0" noProof="0" dirty="0">
              <a:ln>
                <a:noFill/>
              </a:ln>
              <a:gradFill>
                <a:gsLst>
                  <a:gs pos="5417">
                    <a:srgbClr val="000000"/>
                  </a:gs>
                  <a:gs pos="28000">
                    <a:srgbClr val="000000"/>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40" name="Text Placeholder 4"/>
          <p:cNvSpPr txBox="1">
            <a:spLocks/>
          </p:cNvSpPr>
          <p:nvPr/>
        </p:nvSpPr>
        <p:spPr>
          <a:xfrm>
            <a:off x="2010190" y="2750186"/>
            <a:ext cx="10156633" cy="1221710"/>
          </a:xfrm>
          <a:prstGeom prst="rect">
            <a:avLst/>
          </a:prstGeom>
          <a:solidFill>
            <a:schemeClr val="tx1">
              <a:alpha val="5000"/>
            </a:schemeClr>
          </a:solidFill>
        </p:spPr>
        <p:txBody>
          <a:bodyPr lIns="139891" tIns="0" rIns="186521"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zh-TW" altLang="en-US" sz="3264" b="0" i="0" u="none" strike="noStrike" kern="1200" cap="none" spc="-71" normalizeH="0" baseline="0" noProof="0" dirty="0">
                <a:ln>
                  <a:noFill/>
                </a:ln>
                <a:gradFill>
                  <a:gsLst>
                    <a:gs pos="5417">
                      <a:srgbClr val="000000"/>
                    </a:gs>
                    <a:gs pos="28000">
                      <a:srgbClr val="000000"/>
                    </a:gs>
                  </a:gsLst>
                  <a:lin ang="5400000" scaled="0"/>
                </a:gradFill>
                <a:effectLst/>
                <a:uLnTx/>
                <a:uFillTx/>
                <a:latin typeface="Segoe UI Light"/>
                <a:ea typeface="+mn-ea"/>
                <a:cs typeface="+mn-cs"/>
              </a:rPr>
              <a:t>容易回溯</a:t>
            </a:r>
            <a:endParaRPr kumimoji="0" lang="en-US" sz="3264" b="0" i="0" u="none" strike="noStrike" kern="1200" cap="none" spc="-71" normalizeH="0" baseline="0" noProof="0" dirty="0">
              <a:ln>
                <a:noFill/>
              </a:ln>
              <a:gradFill>
                <a:gsLst>
                  <a:gs pos="5417">
                    <a:srgbClr val="000000"/>
                  </a:gs>
                  <a:gs pos="28000">
                    <a:srgbClr val="000000"/>
                  </a:gs>
                </a:gsLst>
                <a:lin ang="5400000" scaled="0"/>
              </a:gradFill>
              <a:effectLst/>
              <a:uLnTx/>
              <a:uFillTx/>
              <a:latin typeface="Segoe UI Light"/>
              <a:ea typeface="+mn-ea"/>
              <a:cs typeface="+mn-cs"/>
            </a:endParaRPr>
          </a:p>
        </p:txBody>
      </p:sp>
      <p:sp>
        <p:nvSpPr>
          <p:cNvPr id="41" name="Text Placeholder 4"/>
          <p:cNvSpPr txBox="1">
            <a:spLocks/>
          </p:cNvSpPr>
          <p:nvPr/>
        </p:nvSpPr>
        <p:spPr>
          <a:xfrm>
            <a:off x="2010190" y="4034243"/>
            <a:ext cx="10156633" cy="1221710"/>
          </a:xfrm>
          <a:prstGeom prst="rect">
            <a:avLst/>
          </a:prstGeom>
          <a:solidFill>
            <a:schemeClr val="tx1">
              <a:alpha val="5000"/>
            </a:schemeClr>
          </a:solidFill>
        </p:spPr>
        <p:txBody>
          <a:bodyPr lIns="139891" tIns="0" rIns="186521"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zh-TW" altLang="en-US" sz="3264" b="0" i="0" u="none" strike="noStrike" kern="1200" cap="none" spc="-71" normalizeH="0" baseline="0" noProof="0" dirty="0">
                <a:ln>
                  <a:noFill/>
                </a:ln>
                <a:gradFill>
                  <a:gsLst>
                    <a:gs pos="0">
                      <a:srgbClr val="000000"/>
                    </a:gs>
                    <a:gs pos="100000">
                      <a:srgbClr val="000000"/>
                    </a:gs>
                  </a:gsLst>
                  <a:lin ang="5400000" scaled="0"/>
                </a:gradFill>
                <a:effectLst/>
                <a:uLnTx/>
                <a:uFillTx/>
                <a:latin typeface="Segoe UI Light"/>
                <a:ea typeface="+mn-ea"/>
                <a:cs typeface="+mn-cs"/>
              </a:rPr>
              <a:t>單鍵起始</a:t>
            </a:r>
            <a:endParaRPr kumimoji="0" lang="en-US" sz="3264" b="0" i="0" u="none" strike="noStrike" kern="1200" cap="none" spc="-71" normalizeH="0" baseline="0" noProof="0" dirty="0">
              <a:ln>
                <a:noFill/>
              </a:ln>
              <a:gradFill>
                <a:gsLst>
                  <a:gs pos="0">
                    <a:srgbClr val="000000"/>
                  </a:gs>
                  <a:gs pos="100000">
                    <a:srgbClr val="000000"/>
                  </a:gs>
                </a:gsLst>
                <a:lin ang="5400000" scaled="0"/>
              </a:gradFill>
              <a:effectLst/>
              <a:uLnTx/>
              <a:uFillTx/>
              <a:latin typeface="Segoe UI Light"/>
              <a:ea typeface="+mn-ea"/>
              <a:cs typeface="+mn-cs"/>
            </a:endParaRPr>
          </a:p>
        </p:txBody>
      </p:sp>
      <p:sp>
        <p:nvSpPr>
          <p:cNvPr id="2" name="Rectangle 1"/>
          <p:cNvSpPr/>
          <p:nvPr/>
        </p:nvSpPr>
        <p:spPr>
          <a:xfrm>
            <a:off x="325265" y="5812964"/>
            <a:ext cx="11841557" cy="65742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dirty="0">
                <a:ln>
                  <a:noFill/>
                </a:ln>
                <a:solidFill>
                  <a:srgbClr val="505050"/>
                </a:solidFill>
                <a:effectLst/>
                <a:uLnTx/>
                <a:uFillTx/>
                <a:latin typeface="Segoe UI"/>
                <a:ea typeface="+mn-ea"/>
                <a:cs typeface="+mn-cs"/>
              </a:rPr>
              <a:t>For more info, contact </a:t>
            </a:r>
            <a:r>
              <a:rPr kumimoji="0" lang="en-US" sz="3672" b="0" i="0" u="none" strike="noStrike" kern="1200" cap="none" spc="0" normalizeH="0" baseline="0" noProof="0" dirty="0">
                <a:ln>
                  <a:noFill/>
                </a:ln>
                <a:solidFill>
                  <a:srgbClr val="505050"/>
                </a:solidFill>
                <a:effectLst/>
                <a:uLnTx/>
                <a:uFillTx/>
                <a:latin typeface="Segoe UI"/>
                <a:ea typeface="+mn-ea"/>
                <a:cs typeface="+mn-cs"/>
                <a:hlinkClick r:id="rId3"/>
              </a:rPr>
              <a:t>azspinnaker@microsoft.com</a:t>
            </a:r>
            <a:endParaRPr kumimoji="0" lang="en-US" sz="3672"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7" name="Picture 2" descr="cid:image010.jpg@01D18901.C44824D0"/>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027199" y="1232973"/>
            <a:ext cx="4901277" cy="412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22237" y="1363662"/>
            <a:ext cx="11125200" cy="3433762"/>
          </a:xfrm>
        </p:spPr>
        <p:txBody>
          <a:bodyPr/>
          <a:lstStyle/>
          <a:p>
            <a:r>
              <a:rPr lang="en-US" sz="6000" dirty="0">
                <a:solidFill>
                  <a:schemeClr val="bg1"/>
                </a:solidFill>
              </a:rPr>
              <a:t>Cloud Foundry on Azure :</a:t>
            </a:r>
            <a:br>
              <a:rPr lang="en-US" sz="6000" dirty="0">
                <a:solidFill>
                  <a:schemeClr val="bg1"/>
                </a:solidFill>
              </a:rPr>
            </a:br>
            <a:br>
              <a:rPr lang="en-US" sz="6000" dirty="0">
                <a:solidFill>
                  <a:schemeClr val="bg1"/>
                </a:solidFill>
              </a:rPr>
            </a:br>
            <a:r>
              <a:rPr lang="zh-TW" altLang="en-US" sz="4000" dirty="0">
                <a:solidFill>
                  <a:schemeClr val="bg1"/>
                </a:solidFill>
              </a:rPr>
              <a:t>完全整合的 </a:t>
            </a:r>
            <a:r>
              <a:rPr lang="en-US" altLang="zh-TW" sz="4000" dirty="0">
                <a:solidFill>
                  <a:schemeClr val="bg1"/>
                </a:solidFill>
              </a:rPr>
              <a:t>Azure Open Source PaaS </a:t>
            </a:r>
            <a:r>
              <a:rPr lang="zh-TW" altLang="en-US" sz="4000" dirty="0">
                <a:solidFill>
                  <a:schemeClr val="bg1"/>
                </a:solidFill>
              </a:rPr>
              <a:t>平台</a:t>
            </a:r>
            <a:br>
              <a:rPr lang="en-US"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54717871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sz="quarter" idx="10"/>
          </p:nvPr>
        </p:nvSpPr>
        <p:spPr>
          <a:xfrm>
            <a:off x="1036637" y="1516062"/>
            <a:ext cx="9906000" cy="4124206"/>
          </a:xfrm>
        </p:spPr>
        <p:txBody>
          <a:bodyPr/>
          <a:lstStyle/>
          <a:p>
            <a:r>
              <a:rPr lang="en-US" dirty="0"/>
              <a:t>Cloud Foundry : What &amp; Why?</a:t>
            </a:r>
          </a:p>
          <a:p>
            <a:r>
              <a:rPr lang="en-US" dirty="0"/>
              <a:t>Azure support for Cloud Foundry</a:t>
            </a:r>
          </a:p>
          <a:p>
            <a:r>
              <a:rPr lang="en-US" dirty="0"/>
              <a:t>Deploy on Azure &amp; Automation</a:t>
            </a:r>
          </a:p>
          <a:p>
            <a:r>
              <a:rPr lang="en-US" dirty="0"/>
              <a:t>Using Azure Services with CF</a:t>
            </a:r>
          </a:p>
          <a:p>
            <a:r>
              <a:rPr lang="en-US" dirty="0"/>
              <a:t>Contributing Code</a:t>
            </a:r>
          </a:p>
          <a:p>
            <a:r>
              <a:rPr lang="en-US" dirty="0"/>
              <a:t>Q&amp;A</a:t>
            </a:r>
          </a:p>
        </p:txBody>
      </p:sp>
    </p:spTree>
    <p:extLst>
      <p:ext uri="{BB962C8B-B14F-4D97-AF65-F5344CB8AC3E}">
        <p14:creationId xmlns:p14="http://schemas.microsoft.com/office/powerpoint/2010/main" val="40175578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Foundry</a:t>
            </a:r>
          </a:p>
        </p:txBody>
      </p:sp>
      <p:sp>
        <p:nvSpPr>
          <p:cNvPr id="7" name="Rectangle 6"/>
          <p:cNvSpPr/>
          <p:nvPr/>
        </p:nvSpPr>
        <p:spPr bwMode="auto">
          <a:xfrm>
            <a:off x="274638" y="1851353"/>
            <a:ext cx="58978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What is CF?</a:t>
            </a:r>
          </a:p>
        </p:txBody>
      </p:sp>
      <p:sp>
        <p:nvSpPr>
          <p:cNvPr id="8" name="Rectangle 7"/>
          <p:cNvSpPr/>
          <p:nvPr/>
        </p:nvSpPr>
        <p:spPr bwMode="auto">
          <a:xfrm>
            <a:off x="6219578" y="1851353"/>
            <a:ext cx="594360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Why CF on Azure?</a:t>
            </a:r>
          </a:p>
        </p:txBody>
      </p:sp>
      <p:sp>
        <p:nvSpPr>
          <p:cNvPr id="9" name="TextBox 8"/>
          <p:cNvSpPr txBox="1"/>
          <p:nvPr/>
        </p:nvSpPr>
        <p:spPr>
          <a:xfrm>
            <a:off x="274638" y="2399972"/>
            <a:ext cx="589788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marR="0" lvl="0" indent="-4572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2050"/>
                </a:solidFill>
                <a:effectLst/>
                <a:uLnTx/>
                <a:uFillTx/>
                <a:latin typeface="Segoe UI"/>
                <a:cs typeface="Segoe UI" pitchFamily="34" charset="0"/>
              </a:rPr>
              <a:t>Cloud Foundry is a </a:t>
            </a:r>
            <a:r>
              <a:rPr kumimoji="0" lang="en-US" sz="2400" b="1" i="0" u="none" strike="noStrike" kern="1200" cap="none" spc="0" normalizeH="0" baseline="0" noProof="0" dirty="0">
                <a:ln>
                  <a:noFill/>
                </a:ln>
                <a:solidFill>
                  <a:srgbClr val="002050"/>
                </a:solidFill>
                <a:effectLst/>
                <a:uLnTx/>
                <a:uFillTx/>
                <a:latin typeface="Segoe UI"/>
                <a:cs typeface="Segoe UI" pitchFamily="34" charset="0"/>
              </a:rPr>
              <a:t>open source</a:t>
            </a:r>
            <a:r>
              <a:rPr kumimoji="0" lang="en-US" sz="2400" b="0" i="0" u="none" strike="noStrike" kern="1200" cap="none" spc="0" normalizeH="0" baseline="0" noProof="0" dirty="0">
                <a:ln>
                  <a:noFill/>
                </a:ln>
                <a:solidFill>
                  <a:srgbClr val="002050"/>
                </a:solidFill>
                <a:effectLst/>
                <a:uLnTx/>
                <a:uFillTx/>
                <a:latin typeface="Segoe UI"/>
                <a:cs typeface="Segoe UI" pitchFamily="34" charset="0"/>
              </a:rPr>
              <a:t> PaaS that supports </a:t>
            </a:r>
            <a:r>
              <a:rPr kumimoji="0" lang="en-US" sz="2400" b="1" i="0" u="none" strike="noStrike" kern="1200" cap="none" spc="0" normalizeH="0" baseline="0" noProof="0" dirty="0">
                <a:ln>
                  <a:noFill/>
                </a:ln>
                <a:solidFill>
                  <a:srgbClr val="002050"/>
                </a:solidFill>
                <a:effectLst/>
                <a:uLnTx/>
                <a:uFillTx/>
                <a:latin typeface="Segoe UI"/>
                <a:cs typeface="Segoe UI" pitchFamily="34" charset="0"/>
              </a:rPr>
              <a:t>multiple languages</a:t>
            </a:r>
          </a:p>
          <a:p>
            <a:pPr marL="923571" marR="0" lvl="1"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hlinkClick r:id="rId3"/>
              </a:rPr>
              <a:t>http://github.com/cloudfoundry</a:t>
            </a:r>
            <a:endParaRPr kumimoji="0" lang="en-US" sz="2400" b="0" i="0" u="none" strike="noStrike" kern="1200" cap="none" spc="0" normalizeH="0" baseline="0" noProof="0" dirty="0">
              <a:ln>
                <a:noFill/>
              </a:ln>
              <a:solidFill>
                <a:srgbClr val="002050"/>
              </a:solidFill>
              <a:effectLst/>
              <a:uLnTx/>
              <a:uFillTx/>
              <a:latin typeface="Segoe UI"/>
              <a:ea typeface="+mn-ea"/>
              <a:cs typeface="+mn-cs"/>
            </a:endParaRPr>
          </a:p>
          <a:p>
            <a:pPr marL="923571" marR="0" lvl="1"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hlinkClick r:id="rId4"/>
              </a:rPr>
              <a:t>http://cloudfoundry.org</a:t>
            </a:r>
            <a:r>
              <a:rPr kumimoji="0" lang="en-US" sz="2400" b="0" i="0" u="none" strike="noStrike" kern="1200" cap="none" spc="0" normalizeH="0" baseline="0" noProof="0" dirty="0">
                <a:ln>
                  <a:noFill/>
                </a:ln>
                <a:solidFill>
                  <a:srgbClr val="002050"/>
                </a:solidFill>
                <a:effectLst/>
                <a:uLnTx/>
                <a:uFillTx/>
                <a:latin typeface="Segoe UI"/>
                <a:ea typeface="+mn-ea"/>
                <a:cs typeface="+mn-cs"/>
              </a:rPr>
              <a:t> </a:t>
            </a:r>
          </a:p>
          <a:p>
            <a:pPr marL="457200" marR="0" lvl="0" indent="-4572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2050"/>
                </a:solidFill>
                <a:effectLst/>
                <a:uLnTx/>
                <a:uFillTx/>
                <a:latin typeface="Segoe UI"/>
                <a:cs typeface="Segoe UI" pitchFamily="34" charset="0"/>
              </a:rPr>
              <a:t>Can be run on public or private cloud</a:t>
            </a:r>
          </a:p>
          <a:p>
            <a:pPr marL="457200" marR="0" lvl="0" indent="-4572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2050"/>
                </a:solidFill>
                <a:effectLst/>
                <a:uLnTx/>
                <a:uFillTx/>
                <a:latin typeface="Segoe UI"/>
                <a:cs typeface="Segoe UI" pitchFamily="34" charset="0"/>
              </a:rPr>
              <a:t>IaaS agnostic</a:t>
            </a:r>
            <a:r>
              <a:rPr kumimoji="0" lang="en-US" sz="2400" b="0" i="0" u="none" strike="noStrike" kern="1200" cap="none" spc="0" normalizeH="0" baseline="0" noProof="0" dirty="0">
                <a:ln>
                  <a:noFill/>
                </a:ln>
                <a:solidFill>
                  <a:srgbClr val="002050"/>
                </a:solidFill>
                <a:effectLst/>
                <a:uLnTx/>
                <a:uFillTx/>
                <a:latin typeface="Segoe UI"/>
                <a:cs typeface="Segoe UI" pitchFamily="34" charset="0"/>
              </a:rPr>
              <a:t>; Azure, AWS, OpenStack, vSphere, others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 name="TextBox 9"/>
          <p:cNvSpPr txBox="1"/>
          <p:nvPr/>
        </p:nvSpPr>
        <p:spPr>
          <a:xfrm>
            <a:off x="6219578" y="2399972"/>
            <a:ext cx="594226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marR="0" lvl="0" indent="-4572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a:cs typeface="Segoe UI" pitchFamily="34" charset="0"/>
              </a:rPr>
              <a:t>Openness, support for Java/Linux </a:t>
            </a:r>
          </a:p>
          <a:p>
            <a:pPr marL="457200" marR="0" lvl="0" indent="-4572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a:cs typeface="Segoe UI" pitchFamily="34" charset="0"/>
              </a:rPr>
              <a:t>Support for Windows and .NET</a:t>
            </a:r>
          </a:p>
          <a:p>
            <a:pPr marL="457200" marR="0" lvl="0" indent="-4572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a:cs typeface="Segoe UI" pitchFamily="34" charset="0"/>
              </a:rPr>
              <a:t>Rich Integration with Azure Services.</a:t>
            </a:r>
          </a:p>
          <a:p>
            <a:pPr marL="457200" marR="0" lvl="0" indent="-4572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a:cs typeface="Segoe UI" pitchFamily="34" charset="0"/>
              </a:rPr>
              <a:t>Azure Stack Support for Cloud Foundry (coming soon)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3719771307"/>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8037" y="126167"/>
            <a:ext cx="11887200" cy="1015663"/>
          </a:xfrm>
        </p:spPr>
        <p:txBody>
          <a:bodyPr/>
          <a:lstStyle/>
          <a:p>
            <a:r>
              <a:rPr lang="en-US" sz="6000" dirty="0">
                <a:solidFill>
                  <a:schemeClr val="accent6">
                    <a:lumMod val="50000"/>
                  </a:schemeClr>
                </a:solidFill>
              </a:rPr>
              <a:t>Cloud Foundry on Azure : Overview</a:t>
            </a:r>
          </a:p>
        </p:txBody>
      </p:sp>
      <p:sp>
        <p:nvSpPr>
          <p:cNvPr id="4" name="Text Placeholder 3"/>
          <p:cNvSpPr>
            <a:spLocks noGrp="1"/>
          </p:cNvSpPr>
          <p:nvPr>
            <p:ph type="body" sz="quarter" idx="4294967295"/>
          </p:nvPr>
        </p:nvSpPr>
        <p:spPr>
          <a:xfrm>
            <a:off x="503237" y="1439862"/>
            <a:ext cx="11536363" cy="5343001"/>
          </a:xfrm>
        </p:spPr>
        <p:txBody>
          <a:bodyPr/>
          <a:lstStyle/>
          <a:p>
            <a:pPr marL="0" indent="0">
              <a:buNone/>
            </a:pPr>
            <a:endParaRPr lang="en-US" dirty="0"/>
          </a:p>
          <a:p>
            <a:pPr marL="0" indent="0">
              <a:buNone/>
            </a:pPr>
            <a:endParaRPr lang="en-US" dirty="0"/>
          </a:p>
          <a:p>
            <a:pPr marL="0" indent="0">
              <a:buNone/>
            </a:pPr>
            <a:r>
              <a:rPr lang="en-US" dirty="0">
                <a:solidFill>
                  <a:schemeClr val="accent6">
                    <a:lumMod val="50000"/>
                  </a:schemeClr>
                </a:solidFill>
              </a:rPr>
              <a:t>	- </a:t>
            </a:r>
            <a:r>
              <a:rPr lang="en-US" sz="3600" dirty="0">
                <a:solidFill>
                  <a:schemeClr val="accent6">
                    <a:lumMod val="50000"/>
                  </a:schemeClr>
                </a:solidFill>
              </a:rPr>
              <a:t>Generally Available and fully supported on Azure.</a:t>
            </a:r>
          </a:p>
          <a:p>
            <a:pPr marL="0" indent="0">
              <a:buNone/>
            </a:pPr>
            <a:endParaRPr lang="en-US" dirty="0"/>
          </a:p>
          <a:p>
            <a:pPr marL="0" indent="0">
              <a:buNone/>
            </a:pPr>
            <a:endParaRPr lang="en-US" dirty="0"/>
          </a:p>
          <a:p>
            <a:pPr marL="0" indent="0">
              <a:buNone/>
            </a:pPr>
            <a:r>
              <a:rPr lang="en-US" dirty="0">
                <a:solidFill>
                  <a:schemeClr val="accent6">
                    <a:lumMod val="50000"/>
                  </a:schemeClr>
                </a:solidFill>
              </a:rPr>
              <a:t>	</a:t>
            </a:r>
            <a:r>
              <a:rPr lang="en-US">
                <a:solidFill>
                  <a:schemeClr val="accent6">
                    <a:lumMod val="50000"/>
                  </a:schemeClr>
                </a:solidFill>
              </a:rPr>
              <a:t>- </a:t>
            </a:r>
            <a:r>
              <a:rPr lang="en-US" sz="3600" dirty="0">
                <a:solidFill>
                  <a:schemeClr val="accent6">
                    <a:lumMod val="50000"/>
                  </a:schemeClr>
                </a:solidFill>
              </a:rPr>
              <a:t>Available</a:t>
            </a:r>
            <a:r>
              <a:rPr lang="en-US" sz="3600">
                <a:solidFill>
                  <a:schemeClr val="accent6">
                    <a:lumMod val="50000"/>
                  </a:schemeClr>
                </a:solidFill>
              </a:rPr>
              <a:t> via Azure </a:t>
            </a:r>
            <a:r>
              <a:rPr lang="en-US" sz="3600" dirty="0">
                <a:solidFill>
                  <a:schemeClr val="accent6">
                    <a:lumMod val="50000"/>
                  </a:schemeClr>
                </a:solidFill>
              </a:rPr>
              <a:t>Marketplace</a:t>
            </a:r>
            <a:r>
              <a:rPr lang="en-US" sz="3600">
                <a:solidFill>
                  <a:schemeClr val="accent6">
                    <a:lumMod val="50000"/>
                  </a:schemeClr>
                </a:solidFill>
              </a:rPr>
              <a:t>               </a:t>
            </a:r>
            <a:endParaRPr lang="en-US" sz="3600" dirty="0">
              <a:solidFill>
                <a:schemeClr val="accent6">
                  <a:lumMod val="50000"/>
                </a:schemeClr>
              </a:solidFill>
            </a:endParaRPr>
          </a:p>
          <a:p>
            <a:pPr marL="0" indent="0">
              <a:buNone/>
            </a:pPr>
            <a:endParaRPr lang="en-US" sz="3600" dirty="0">
              <a:solidFill>
                <a:schemeClr val="accent6">
                  <a:lumMod val="50000"/>
                </a:schemeClr>
              </a:solidFill>
            </a:endParaRPr>
          </a:p>
          <a:p>
            <a:pPr marL="0" indent="0">
              <a:buNone/>
            </a:pPr>
            <a:endParaRPr lang="en-US" sz="3600" dirty="0">
              <a:solidFill>
                <a:schemeClr val="accent6">
                  <a:lumMod val="50000"/>
                </a:schemeClr>
              </a:solidFill>
            </a:endParaRPr>
          </a:p>
        </p:txBody>
      </p:sp>
      <p:pic>
        <p:nvPicPr>
          <p:cNvPr id="1026" name="Picture 2" descr="Inline imag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7" y="3901281"/>
            <a:ext cx="5343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71778" y="2065871"/>
            <a:ext cx="6248400" cy="9048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Cloud Foundry</a:t>
            </a:r>
          </a:p>
        </p:txBody>
      </p:sp>
      <p:sp>
        <p:nvSpPr>
          <p:cNvPr id="2" name="Rectangle 1"/>
          <p:cNvSpPr/>
          <p:nvPr/>
        </p:nvSpPr>
        <p:spPr bwMode="auto">
          <a:xfrm>
            <a:off x="1722437" y="5554662"/>
            <a:ext cx="6934200" cy="685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sng" strike="noStrike" kern="1200" cap="none" spc="0" normalizeH="0" baseline="0" noProof="0" dirty="0">
                <a:ln>
                  <a:noFill/>
                </a:ln>
                <a:solidFill>
                  <a:srgbClr val="FFFFFF"/>
                </a:solidFill>
                <a:effectLst/>
                <a:uLnTx/>
                <a:uFillTx/>
                <a:latin typeface="Segoe UI"/>
                <a:ea typeface="+mn-ea"/>
                <a:cs typeface="+mn-cs"/>
                <a:hlinkClick r:id="rId3"/>
              </a:rPr>
              <a:t>www.pivotal.io/microsoft</a:t>
            </a:r>
            <a:r>
              <a:rPr kumimoji="0" lang="en-US" sz="2400" b="0" i="0" u="none" strike="noStrike" kern="1200" cap="none" spc="0" normalizeH="0" baseline="0" noProof="0" dirty="0">
                <a:ln>
                  <a:noFill/>
                </a:ln>
                <a:solidFill>
                  <a:srgbClr val="FFFFFF"/>
                </a:solidFill>
                <a:effectLst/>
                <a:uLnTx/>
                <a:uFillTx/>
                <a:latin typeface="Segoe UI"/>
                <a:ea typeface="+mn-ea"/>
                <a:cs typeface="+mn-cs"/>
              </a:rPr>
              <a:t>. </a:t>
            </a:r>
            <a:endParaRPr kumimoji="0" lang="en-US" sz="2000" b="0" i="0" u="none" strike="noStrike" kern="1200" cap="none" spc="0" normalizeH="0" baseline="0" noProof="0" dirty="0">
              <a:ln>
                <a:noFill/>
              </a:ln>
              <a:solidFill>
                <a:srgbClr val="505050">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278955914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4133" y="1950084"/>
            <a:ext cx="5334000" cy="3452178"/>
          </a:xfrm>
          <a:prstGeom prst="rect">
            <a:avLst/>
          </a:prstGeom>
        </p:spPr>
      </p:pic>
      <p:pic>
        <p:nvPicPr>
          <p:cNvPr id="8" name="Picture 7"/>
          <p:cNvPicPr>
            <a:picLocks noChangeAspect="1"/>
          </p:cNvPicPr>
          <p:nvPr/>
        </p:nvPicPr>
        <p:blipFill>
          <a:blip r:embed="rId4"/>
          <a:stretch>
            <a:fillRect/>
          </a:stretch>
        </p:blipFill>
        <p:spPr>
          <a:xfrm>
            <a:off x="6599237" y="1950084"/>
            <a:ext cx="5562600" cy="3299780"/>
          </a:xfrm>
          <a:prstGeom prst="rect">
            <a:avLst/>
          </a:prstGeom>
        </p:spPr>
      </p:pic>
      <p:sp>
        <p:nvSpPr>
          <p:cNvPr id="7" name="Rectangle 6"/>
          <p:cNvSpPr/>
          <p:nvPr/>
        </p:nvSpPr>
        <p:spPr bwMode="auto">
          <a:xfrm>
            <a:off x="431768" y="1363662"/>
            <a:ext cx="5336365" cy="609599"/>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May 2015, Preview launch of CF</a:t>
            </a:r>
          </a:p>
        </p:txBody>
      </p:sp>
      <p:sp>
        <p:nvSpPr>
          <p:cNvPr id="9" name="Rectangle 8"/>
          <p:cNvSpPr/>
          <p:nvPr/>
        </p:nvSpPr>
        <p:spPr bwMode="auto">
          <a:xfrm>
            <a:off x="6599237" y="1340485"/>
            <a:ext cx="5562600" cy="609599"/>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March 2016, PCF on Azure</a:t>
            </a:r>
          </a:p>
        </p:txBody>
      </p:sp>
      <p:sp>
        <p:nvSpPr>
          <p:cNvPr id="10" name="TextBox 9"/>
          <p:cNvSpPr txBox="1"/>
          <p:nvPr/>
        </p:nvSpPr>
        <p:spPr>
          <a:xfrm>
            <a:off x="431768" y="449262"/>
            <a:ext cx="11730069"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Cloud Foundry Journey : The last one year</a:t>
            </a:r>
          </a:p>
        </p:txBody>
      </p:sp>
    </p:spTree>
    <p:extLst>
      <p:ext uri="{BB962C8B-B14F-4D97-AF65-F5344CB8AC3E}">
        <p14:creationId xmlns:p14="http://schemas.microsoft.com/office/powerpoint/2010/main" val="3868253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74638" y="3035744"/>
            <a:ext cx="1830960" cy="178308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74638" y="1204784"/>
            <a:ext cx="1830960" cy="178308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Azure Cloud Foundry Goals</a:t>
            </a:r>
          </a:p>
        </p:txBody>
      </p:sp>
      <p:sp>
        <p:nvSpPr>
          <p:cNvPr id="6" name="Rectangle 5"/>
          <p:cNvSpPr/>
          <p:nvPr/>
        </p:nvSpPr>
        <p:spPr bwMode="auto">
          <a:xfrm>
            <a:off x="274638" y="4866703"/>
            <a:ext cx="1830960" cy="183096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4"/>
          <p:cNvSpPr txBox="1">
            <a:spLocks/>
          </p:cNvSpPr>
          <p:nvPr/>
        </p:nvSpPr>
        <p:spPr>
          <a:xfrm>
            <a:off x="2103438" y="1204784"/>
            <a:ext cx="10058400" cy="17830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2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Light"/>
                <a:ea typeface="+mn-ea"/>
                <a:cs typeface="+mn-cs"/>
              </a:rPr>
              <a:t>Ship an all Open Source Project</a:t>
            </a: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Project URL : https://github.com/cloudfoundry-incubator/bosh-azure-cpi-release</a:t>
            </a: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Provide consistent experience with all Cloud Providers.</a:t>
            </a: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Align with Community’s engineering practices.</a:t>
            </a:r>
          </a:p>
        </p:txBody>
      </p:sp>
      <p:sp>
        <p:nvSpPr>
          <p:cNvPr id="9" name="Text Placeholder 4"/>
          <p:cNvSpPr txBox="1">
            <a:spLocks/>
          </p:cNvSpPr>
          <p:nvPr/>
        </p:nvSpPr>
        <p:spPr>
          <a:xfrm>
            <a:off x="2103438" y="3035742"/>
            <a:ext cx="10058400" cy="17830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2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Light"/>
                <a:ea typeface="+mn-ea"/>
                <a:cs typeface="+mn-cs"/>
              </a:rPr>
              <a:t>Provide first party experience with deep Azure Integration </a:t>
            </a:r>
          </a:p>
          <a:p>
            <a:pPr marL="342900" marR="0" lvl="0" indent="-3429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fr-FR" sz="20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a:ea typeface="+mn-ea"/>
                <a:cs typeface="+mn-cs"/>
              </a:rPr>
              <a:t>Provide Resource Template, automate Azure Environnent setup</a:t>
            </a: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0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a:ea typeface="+mn-ea"/>
                <a:cs typeface="+mn-cs"/>
              </a:rPr>
              <a:t>Azure Stack support for true Hybrid Cloud deployment</a:t>
            </a: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0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a:ea typeface="+mn-ea"/>
                <a:cs typeface="+mn-cs"/>
              </a:rPr>
              <a:t>Integration with Azure first party services like SQL, Service Bus, Storage etc.</a:t>
            </a:r>
          </a:p>
          <a:p>
            <a:pPr marL="285750" marR="0" lvl="0" indent="-28575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4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0" name="Text Placeholder 4"/>
          <p:cNvSpPr txBox="1">
            <a:spLocks/>
          </p:cNvSpPr>
          <p:nvPr/>
        </p:nvSpPr>
        <p:spPr>
          <a:xfrm>
            <a:off x="2105803" y="4916742"/>
            <a:ext cx="10058400" cy="182880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2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Light"/>
                <a:ea typeface="+mn-ea"/>
                <a:cs typeface="+mn-cs"/>
              </a:rPr>
              <a:t>Ongoing support with a Committed Roadmap</a:t>
            </a: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a:ea typeface="+mn-ea"/>
                <a:cs typeface="+mn-cs"/>
              </a:rPr>
              <a:t>Standard CF functionality is supported by community</a:t>
            </a: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a:ea typeface="+mn-ea"/>
                <a:cs typeface="+mn-cs"/>
              </a:rPr>
              <a:t>Azure specific features supported by MS</a:t>
            </a: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a:ea typeface="+mn-ea"/>
                <a:cs typeface="+mn-cs"/>
              </a:rPr>
              <a:t>Committed Long term roadmap for further Azure integration</a:t>
            </a:r>
          </a:p>
          <a:p>
            <a:pPr marL="0" marR="0" lvl="0" indent="0" algn="l" defTabSz="914363" rtl="0" eaLnBrk="1" fontAlgn="auto" latinLnBrk="0" hangingPunct="1">
              <a:lnSpc>
                <a:spcPct val="100000"/>
              </a:lnSpc>
              <a:spcBef>
                <a:spcPts val="0"/>
              </a:spcBef>
              <a:spcAft>
                <a:spcPts val="0"/>
              </a:spcAft>
              <a:buClrTx/>
              <a:buSzTx/>
              <a:buFont typeface="Wingdings" pitchFamily="2" charset="2"/>
              <a:buNone/>
              <a:tabLst/>
              <a:defRPr/>
            </a:pPr>
            <a:endParaRPr kumimoji="0" lang="en-US" sz="2000" b="0" i="0" u="none" strike="noStrike" kern="1200" cap="none" spc="-70" normalizeH="0" baseline="0" noProof="0" dirty="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3" name="Freeform 9"/>
          <p:cNvSpPr>
            <a:spLocks noChangeAspect="1" noEditPoints="1"/>
          </p:cNvSpPr>
          <p:nvPr/>
        </p:nvSpPr>
        <p:spPr bwMode="auto">
          <a:xfrm>
            <a:off x="853394" y="1820625"/>
            <a:ext cx="673448" cy="551398"/>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6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6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12 w 128"/>
              <a:gd name="T59" fmla="*/ 20 h 104"/>
              <a:gd name="T60" fmla="*/ 24 w 128"/>
              <a:gd name="T61" fmla="*/ 8 h 104"/>
              <a:gd name="T62" fmla="*/ 36 w 128"/>
              <a:gd name="T63" fmla="*/ 20 h 104"/>
              <a:gd name="T64" fmla="*/ 24 w 128"/>
              <a:gd name="T65" fmla="*/ 32 h 104"/>
              <a:gd name="T66" fmla="*/ 12 w 128"/>
              <a:gd name="T67" fmla="*/ 20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92 w 128"/>
              <a:gd name="T79" fmla="*/ 20 h 104"/>
              <a:gd name="T80" fmla="*/ 104 w 128"/>
              <a:gd name="T81" fmla="*/ 8 h 104"/>
              <a:gd name="T82" fmla="*/ 116 w 128"/>
              <a:gd name="T83" fmla="*/ 20 h 104"/>
              <a:gd name="T84" fmla="*/ 104 w 128"/>
              <a:gd name="T85" fmla="*/ 32 h 104"/>
              <a:gd name="T86" fmla="*/ 92 w 128"/>
              <a:gd name="T87"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8"/>
                  <a:pt x="86" y="40"/>
                  <a:pt x="84" y="43"/>
                </a:cubicBezTo>
                <a:cubicBezTo>
                  <a:pt x="80" y="36"/>
                  <a:pt x="72" y="32"/>
                  <a:pt x="64" y="32"/>
                </a:cubicBezTo>
                <a:cubicBezTo>
                  <a:pt x="56" y="32"/>
                  <a:pt x="48" y="36"/>
                  <a:pt x="44" y="43"/>
                </a:cubicBezTo>
                <a:cubicBezTo>
                  <a:pt x="42" y="40"/>
                  <a:pt x="39" y="38"/>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8"/>
                  <a:pt x="0" y="56"/>
                </a:cubicBezTo>
                <a:cubicBezTo>
                  <a:pt x="8" y="56"/>
                  <a:pt x="8" y="56"/>
                  <a:pt x="8" y="56"/>
                </a:cubicBezTo>
                <a:cubicBezTo>
                  <a:pt x="8" y="47"/>
                  <a:pt x="15" y="40"/>
                  <a:pt x="24" y="40"/>
                </a:cubicBezTo>
                <a:cubicBezTo>
                  <a:pt x="33" y="40"/>
                  <a:pt x="40" y="47"/>
                  <a:pt x="40" y="56"/>
                </a:cubicBezTo>
                <a:cubicBezTo>
                  <a:pt x="40" y="64"/>
                  <a:pt x="44" y="71"/>
                  <a:pt x="50" y="76"/>
                </a:cubicBezTo>
                <a:cubicBezTo>
                  <a:pt x="39" y="81"/>
                  <a:pt x="32" y="92"/>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2"/>
                  <a:pt x="89" y="81"/>
                  <a:pt x="78" y="76"/>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8"/>
                  <a:pt x="123" y="40"/>
                  <a:pt x="116" y="36"/>
                </a:cubicBezTo>
                <a:moveTo>
                  <a:pt x="12" y="20"/>
                </a:moveTo>
                <a:cubicBezTo>
                  <a:pt x="12" y="14"/>
                  <a:pt x="17" y="8"/>
                  <a:pt x="24" y="8"/>
                </a:cubicBezTo>
                <a:cubicBezTo>
                  <a:pt x="31" y="8"/>
                  <a:pt x="36" y="14"/>
                  <a:pt x="36" y="20"/>
                </a:cubicBezTo>
                <a:cubicBezTo>
                  <a:pt x="36" y="27"/>
                  <a:pt x="31" y="32"/>
                  <a:pt x="24" y="32"/>
                </a:cubicBezTo>
                <a:cubicBezTo>
                  <a:pt x="17" y="32"/>
                  <a:pt x="12" y="27"/>
                  <a:pt x="12" y="20"/>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92" y="20"/>
                </a:moveTo>
                <a:cubicBezTo>
                  <a:pt x="92" y="14"/>
                  <a:pt x="97" y="8"/>
                  <a:pt x="104" y="8"/>
                </a:cubicBezTo>
                <a:cubicBezTo>
                  <a:pt x="111" y="8"/>
                  <a:pt x="116" y="14"/>
                  <a:pt x="116" y="20"/>
                </a:cubicBezTo>
                <a:cubicBezTo>
                  <a:pt x="116" y="27"/>
                  <a:pt x="111" y="32"/>
                  <a:pt x="104" y="32"/>
                </a:cubicBezTo>
                <a:cubicBezTo>
                  <a:pt x="97" y="32"/>
                  <a:pt x="92" y="27"/>
                  <a:pt x="92" y="2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 name="Freeform 29"/>
          <p:cNvSpPr>
            <a:spLocks noChangeAspect="1" noEditPoints="1"/>
          </p:cNvSpPr>
          <p:nvPr/>
        </p:nvSpPr>
        <p:spPr bwMode="auto">
          <a:xfrm>
            <a:off x="899779" y="5466287"/>
            <a:ext cx="580678" cy="631792"/>
          </a:xfrm>
          <a:custGeom>
            <a:avLst/>
            <a:gdLst>
              <a:gd name="T0" fmla="*/ 39 w 284"/>
              <a:gd name="T1" fmla="*/ 116 h 309"/>
              <a:gd name="T2" fmla="*/ 59 w 284"/>
              <a:gd name="T3" fmla="*/ 96 h 309"/>
              <a:gd name="T4" fmla="*/ 97 w 284"/>
              <a:gd name="T5" fmla="*/ 116 h 309"/>
              <a:gd name="T6" fmla="*/ 117 w 284"/>
              <a:gd name="T7" fmla="*/ 96 h 309"/>
              <a:gd name="T8" fmla="*/ 97 w 284"/>
              <a:gd name="T9" fmla="*/ 116 h 309"/>
              <a:gd name="T10" fmla="*/ 39 w 284"/>
              <a:gd name="T11" fmla="*/ 154 h 309"/>
              <a:gd name="T12" fmla="*/ 59 w 284"/>
              <a:gd name="T13" fmla="*/ 174 h 309"/>
              <a:gd name="T14" fmla="*/ 97 w 284"/>
              <a:gd name="T15" fmla="*/ 174 h 309"/>
              <a:gd name="T16" fmla="*/ 117 w 284"/>
              <a:gd name="T17" fmla="*/ 154 h 309"/>
              <a:gd name="T18" fmla="*/ 97 w 284"/>
              <a:gd name="T19" fmla="*/ 174 h 309"/>
              <a:gd name="T20" fmla="*/ 39 w 284"/>
              <a:gd name="T21" fmla="*/ 39 h 309"/>
              <a:gd name="T22" fmla="*/ 59 w 284"/>
              <a:gd name="T23" fmla="*/ 58 h 309"/>
              <a:gd name="T24" fmla="*/ 97 w 284"/>
              <a:gd name="T25" fmla="*/ 58 h 309"/>
              <a:gd name="T26" fmla="*/ 117 w 284"/>
              <a:gd name="T27" fmla="*/ 39 h 309"/>
              <a:gd name="T28" fmla="*/ 97 w 284"/>
              <a:gd name="T29" fmla="*/ 58 h 309"/>
              <a:gd name="T30" fmla="*/ 175 w 284"/>
              <a:gd name="T31" fmla="*/ 58 h 309"/>
              <a:gd name="T32" fmla="*/ 156 w 284"/>
              <a:gd name="T33" fmla="*/ 39 h 309"/>
              <a:gd name="T34" fmla="*/ 59 w 284"/>
              <a:gd name="T35" fmla="*/ 212 h 309"/>
              <a:gd name="T36" fmla="*/ 39 w 284"/>
              <a:gd name="T37" fmla="*/ 231 h 309"/>
              <a:gd name="T38" fmla="*/ 59 w 284"/>
              <a:gd name="T39" fmla="*/ 212 h 309"/>
              <a:gd name="T40" fmla="*/ 117 w 284"/>
              <a:gd name="T41" fmla="*/ 231 h 309"/>
              <a:gd name="T42" fmla="*/ 97 w 284"/>
              <a:gd name="T43" fmla="*/ 212 h 309"/>
              <a:gd name="T44" fmla="*/ 284 w 284"/>
              <a:gd name="T45" fmla="*/ 96 h 309"/>
              <a:gd name="T46" fmla="*/ 214 w 284"/>
              <a:gd name="T47" fmla="*/ 309 h 309"/>
              <a:gd name="T48" fmla="*/ 0 w 284"/>
              <a:gd name="T49" fmla="*/ 309 h 309"/>
              <a:gd name="T50" fmla="*/ 214 w 284"/>
              <a:gd name="T51" fmla="*/ 0 h 309"/>
              <a:gd name="T52" fmla="*/ 284 w 284"/>
              <a:gd name="T53" fmla="*/ 96 h 309"/>
              <a:gd name="T54" fmla="*/ 148 w 284"/>
              <a:gd name="T55" fmla="*/ 96 h 309"/>
              <a:gd name="T56" fmla="*/ 195 w 284"/>
              <a:gd name="T57" fmla="*/ 19 h 309"/>
              <a:gd name="T58" fmla="*/ 20 w 284"/>
              <a:gd name="T59" fmla="*/ 289 h 309"/>
              <a:gd name="T60" fmla="*/ 267 w 284"/>
              <a:gd name="T61" fmla="*/ 113 h 309"/>
              <a:gd name="T62" fmla="*/ 165 w 284"/>
              <a:gd name="T63" fmla="*/ 292 h 309"/>
              <a:gd name="T64" fmla="*/ 267 w 284"/>
              <a:gd name="T65" fmla="*/ 113 h 309"/>
              <a:gd name="T66" fmla="*/ 182 w 284"/>
              <a:gd name="T67" fmla="*/ 178 h 309"/>
              <a:gd name="T68" fmla="*/ 199 w 284"/>
              <a:gd name="T69" fmla="*/ 195 h 309"/>
              <a:gd name="T70" fmla="*/ 248 w 284"/>
              <a:gd name="T71" fmla="*/ 178 h 309"/>
              <a:gd name="T72" fmla="*/ 233 w 284"/>
              <a:gd name="T73" fmla="*/ 195 h 309"/>
              <a:gd name="T74" fmla="*/ 248 w 284"/>
              <a:gd name="T75" fmla="*/ 178 h 309"/>
              <a:gd name="T76" fmla="*/ 182 w 284"/>
              <a:gd name="T77" fmla="*/ 227 h 309"/>
              <a:gd name="T78" fmla="*/ 199 w 284"/>
              <a:gd name="T79" fmla="*/ 244 h 309"/>
              <a:gd name="T80" fmla="*/ 248 w 284"/>
              <a:gd name="T81" fmla="*/ 227 h 309"/>
              <a:gd name="T82" fmla="*/ 233 w 284"/>
              <a:gd name="T83" fmla="*/ 244 h 309"/>
              <a:gd name="T84" fmla="*/ 248 w 284"/>
              <a:gd name="T85" fmla="*/ 227 h 309"/>
              <a:gd name="T86" fmla="*/ 182 w 284"/>
              <a:gd name="T87" fmla="*/ 128 h 309"/>
              <a:gd name="T88" fmla="*/ 199 w 284"/>
              <a:gd name="T89" fmla="*/ 145 h 309"/>
              <a:gd name="T90" fmla="*/ 248 w 284"/>
              <a:gd name="T91" fmla="*/ 128 h 309"/>
              <a:gd name="T92" fmla="*/ 233 w 284"/>
              <a:gd name="T93" fmla="*/ 145 h 309"/>
              <a:gd name="T94" fmla="*/ 248 w 284"/>
              <a:gd name="T95" fmla="*/ 12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09">
                <a:moveTo>
                  <a:pt x="59" y="116"/>
                </a:moveTo>
                <a:lnTo>
                  <a:pt x="39" y="116"/>
                </a:lnTo>
                <a:lnTo>
                  <a:pt x="39" y="96"/>
                </a:lnTo>
                <a:lnTo>
                  <a:pt x="59" y="96"/>
                </a:lnTo>
                <a:lnTo>
                  <a:pt x="59" y="116"/>
                </a:lnTo>
                <a:close/>
                <a:moveTo>
                  <a:pt x="97" y="116"/>
                </a:moveTo>
                <a:lnTo>
                  <a:pt x="117" y="116"/>
                </a:lnTo>
                <a:lnTo>
                  <a:pt x="117" y="96"/>
                </a:lnTo>
                <a:lnTo>
                  <a:pt x="97" y="96"/>
                </a:lnTo>
                <a:lnTo>
                  <a:pt x="97" y="116"/>
                </a:lnTo>
                <a:close/>
                <a:moveTo>
                  <a:pt x="59" y="154"/>
                </a:moveTo>
                <a:lnTo>
                  <a:pt x="39" y="154"/>
                </a:lnTo>
                <a:lnTo>
                  <a:pt x="39" y="174"/>
                </a:lnTo>
                <a:lnTo>
                  <a:pt x="59" y="174"/>
                </a:lnTo>
                <a:lnTo>
                  <a:pt x="59" y="154"/>
                </a:lnTo>
                <a:close/>
                <a:moveTo>
                  <a:pt x="97" y="174"/>
                </a:moveTo>
                <a:lnTo>
                  <a:pt x="117" y="174"/>
                </a:lnTo>
                <a:lnTo>
                  <a:pt x="117" y="154"/>
                </a:lnTo>
                <a:lnTo>
                  <a:pt x="97" y="154"/>
                </a:lnTo>
                <a:lnTo>
                  <a:pt x="97" y="174"/>
                </a:lnTo>
                <a:close/>
                <a:moveTo>
                  <a:pt x="59" y="39"/>
                </a:moveTo>
                <a:lnTo>
                  <a:pt x="39" y="39"/>
                </a:lnTo>
                <a:lnTo>
                  <a:pt x="39" y="58"/>
                </a:lnTo>
                <a:lnTo>
                  <a:pt x="59" y="58"/>
                </a:lnTo>
                <a:lnTo>
                  <a:pt x="59" y="39"/>
                </a:lnTo>
                <a:close/>
                <a:moveTo>
                  <a:pt x="97" y="58"/>
                </a:moveTo>
                <a:lnTo>
                  <a:pt x="117" y="58"/>
                </a:lnTo>
                <a:lnTo>
                  <a:pt x="117" y="39"/>
                </a:lnTo>
                <a:lnTo>
                  <a:pt x="97" y="39"/>
                </a:lnTo>
                <a:lnTo>
                  <a:pt x="97" y="58"/>
                </a:lnTo>
                <a:close/>
                <a:moveTo>
                  <a:pt x="156" y="58"/>
                </a:moveTo>
                <a:lnTo>
                  <a:pt x="175" y="58"/>
                </a:lnTo>
                <a:lnTo>
                  <a:pt x="175" y="39"/>
                </a:lnTo>
                <a:lnTo>
                  <a:pt x="156" y="39"/>
                </a:lnTo>
                <a:lnTo>
                  <a:pt x="156" y="58"/>
                </a:lnTo>
                <a:close/>
                <a:moveTo>
                  <a:pt x="59" y="212"/>
                </a:moveTo>
                <a:lnTo>
                  <a:pt x="39" y="212"/>
                </a:lnTo>
                <a:lnTo>
                  <a:pt x="39" y="231"/>
                </a:lnTo>
                <a:lnTo>
                  <a:pt x="59" y="231"/>
                </a:lnTo>
                <a:lnTo>
                  <a:pt x="59" y="212"/>
                </a:lnTo>
                <a:close/>
                <a:moveTo>
                  <a:pt x="97" y="231"/>
                </a:moveTo>
                <a:lnTo>
                  <a:pt x="117" y="231"/>
                </a:lnTo>
                <a:lnTo>
                  <a:pt x="117" y="212"/>
                </a:lnTo>
                <a:lnTo>
                  <a:pt x="97" y="212"/>
                </a:lnTo>
                <a:lnTo>
                  <a:pt x="97" y="231"/>
                </a:lnTo>
                <a:close/>
                <a:moveTo>
                  <a:pt x="284" y="96"/>
                </a:moveTo>
                <a:lnTo>
                  <a:pt x="284" y="309"/>
                </a:lnTo>
                <a:lnTo>
                  <a:pt x="214" y="309"/>
                </a:lnTo>
                <a:lnTo>
                  <a:pt x="148" y="309"/>
                </a:lnTo>
                <a:lnTo>
                  <a:pt x="0" y="309"/>
                </a:lnTo>
                <a:lnTo>
                  <a:pt x="0" y="0"/>
                </a:lnTo>
                <a:lnTo>
                  <a:pt x="214" y="0"/>
                </a:lnTo>
                <a:lnTo>
                  <a:pt x="214" y="96"/>
                </a:lnTo>
                <a:lnTo>
                  <a:pt x="284" y="96"/>
                </a:lnTo>
                <a:close/>
                <a:moveTo>
                  <a:pt x="148" y="289"/>
                </a:moveTo>
                <a:lnTo>
                  <a:pt x="148" y="96"/>
                </a:lnTo>
                <a:lnTo>
                  <a:pt x="195" y="96"/>
                </a:lnTo>
                <a:lnTo>
                  <a:pt x="195" y="19"/>
                </a:lnTo>
                <a:lnTo>
                  <a:pt x="20" y="19"/>
                </a:lnTo>
                <a:lnTo>
                  <a:pt x="20" y="289"/>
                </a:lnTo>
                <a:lnTo>
                  <a:pt x="148" y="289"/>
                </a:lnTo>
                <a:close/>
                <a:moveTo>
                  <a:pt x="267" y="113"/>
                </a:moveTo>
                <a:lnTo>
                  <a:pt x="165" y="113"/>
                </a:lnTo>
                <a:lnTo>
                  <a:pt x="165" y="292"/>
                </a:lnTo>
                <a:lnTo>
                  <a:pt x="267" y="292"/>
                </a:lnTo>
                <a:lnTo>
                  <a:pt x="267" y="113"/>
                </a:lnTo>
                <a:close/>
                <a:moveTo>
                  <a:pt x="199" y="178"/>
                </a:moveTo>
                <a:lnTo>
                  <a:pt x="182" y="178"/>
                </a:lnTo>
                <a:lnTo>
                  <a:pt x="182" y="195"/>
                </a:lnTo>
                <a:lnTo>
                  <a:pt x="199" y="195"/>
                </a:lnTo>
                <a:lnTo>
                  <a:pt x="199" y="178"/>
                </a:lnTo>
                <a:close/>
                <a:moveTo>
                  <a:pt x="248" y="178"/>
                </a:moveTo>
                <a:lnTo>
                  <a:pt x="233" y="178"/>
                </a:lnTo>
                <a:lnTo>
                  <a:pt x="233" y="195"/>
                </a:lnTo>
                <a:lnTo>
                  <a:pt x="248" y="195"/>
                </a:lnTo>
                <a:lnTo>
                  <a:pt x="248" y="178"/>
                </a:lnTo>
                <a:close/>
                <a:moveTo>
                  <a:pt x="199" y="227"/>
                </a:moveTo>
                <a:lnTo>
                  <a:pt x="182" y="227"/>
                </a:lnTo>
                <a:lnTo>
                  <a:pt x="182" y="244"/>
                </a:lnTo>
                <a:lnTo>
                  <a:pt x="199" y="244"/>
                </a:lnTo>
                <a:lnTo>
                  <a:pt x="199" y="227"/>
                </a:lnTo>
                <a:close/>
                <a:moveTo>
                  <a:pt x="248" y="227"/>
                </a:moveTo>
                <a:lnTo>
                  <a:pt x="233" y="227"/>
                </a:lnTo>
                <a:lnTo>
                  <a:pt x="233" y="244"/>
                </a:lnTo>
                <a:lnTo>
                  <a:pt x="248" y="244"/>
                </a:lnTo>
                <a:lnTo>
                  <a:pt x="248" y="227"/>
                </a:lnTo>
                <a:close/>
                <a:moveTo>
                  <a:pt x="199" y="128"/>
                </a:moveTo>
                <a:lnTo>
                  <a:pt x="182" y="128"/>
                </a:lnTo>
                <a:lnTo>
                  <a:pt x="182" y="145"/>
                </a:lnTo>
                <a:lnTo>
                  <a:pt x="199" y="145"/>
                </a:lnTo>
                <a:lnTo>
                  <a:pt x="199" y="128"/>
                </a:lnTo>
                <a:close/>
                <a:moveTo>
                  <a:pt x="248" y="128"/>
                </a:moveTo>
                <a:lnTo>
                  <a:pt x="233" y="128"/>
                </a:lnTo>
                <a:lnTo>
                  <a:pt x="233" y="145"/>
                </a:lnTo>
                <a:lnTo>
                  <a:pt x="248" y="145"/>
                </a:lnTo>
                <a:lnTo>
                  <a:pt x="248" y="1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Freeform 9"/>
          <p:cNvSpPr>
            <a:spLocks noChangeAspect="1" noEditPoints="1"/>
          </p:cNvSpPr>
          <p:nvPr/>
        </p:nvSpPr>
        <p:spPr bwMode="auto">
          <a:xfrm>
            <a:off x="808037" y="3756872"/>
            <a:ext cx="725214" cy="426190"/>
          </a:xfrm>
          <a:custGeom>
            <a:avLst/>
            <a:gdLst>
              <a:gd name="T0" fmla="*/ 37 w 176"/>
              <a:gd name="T1" fmla="*/ 102 h 102"/>
              <a:gd name="T2" fmla="*/ 0 w 176"/>
              <a:gd name="T3" fmla="*/ 63 h 102"/>
              <a:gd name="T4" fmla="*/ 37 w 176"/>
              <a:gd name="T5" fmla="*/ 25 h 102"/>
              <a:gd name="T6" fmla="*/ 45 w 176"/>
              <a:gd name="T7" fmla="*/ 26 h 102"/>
              <a:gd name="T8" fmla="*/ 88 w 176"/>
              <a:gd name="T9" fmla="*/ 0 h 102"/>
              <a:gd name="T10" fmla="*/ 137 w 176"/>
              <a:gd name="T11" fmla="*/ 41 h 102"/>
              <a:gd name="T12" fmla="*/ 146 w 176"/>
              <a:gd name="T13" fmla="*/ 39 h 102"/>
              <a:gd name="T14" fmla="*/ 176 w 176"/>
              <a:gd name="T15" fmla="*/ 70 h 102"/>
              <a:gd name="T16" fmla="*/ 146 w 176"/>
              <a:gd name="T17" fmla="*/ 102 h 102"/>
              <a:gd name="T18" fmla="*/ 37 w 176"/>
              <a:gd name="T19" fmla="*/ 102 h 102"/>
              <a:gd name="T20" fmla="*/ 146 w 176"/>
              <a:gd name="T21" fmla="*/ 48 h 102"/>
              <a:gd name="T22" fmla="*/ 136 w 176"/>
              <a:gd name="T23" fmla="*/ 51 h 102"/>
              <a:gd name="T24" fmla="*/ 130 w 176"/>
              <a:gd name="T25" fmla="*/ 54 h 102"/>
              <a:gd name="T26" fmla="*/ 129 w 176"/>
              <a:gd name="T27" fmla="*/ 48 h 102"/>
              <a:gd name="T28" fmla="*/ 88 w 176"/>
              <a:gd name="T29" fmla="*/ 9 h 102"/>
              <a:gd name="T30" fmla="*/ 51 w 176"/>
              <a:gd name="T31" fmla="*/ 33 h 102"/>
              <a:gd name="T32" fmla="*/ 50 w 176"/>
              <a:gd name="T33" fmla="*/ 37 h 102"/>
              <a:gd name="T34" fmla="*/ 45 w 176"/>
              <a:gd name="T35" fmla="*/ 36 h 102"/>
              <a:gd name="T36" fmla="*/ 37 w 176"/>
              <a:gd name="T37" fmla="*/ 33 h 102"/>
              <a:gd name="T38" fmla="*/ 8 w 176"/>
              <a:gd name="T39" fmla="*/ 63 h 102"/>
              <a:gd name="T40" fmla="*/ 37 w 176"/>
              <a:gd name="T41" fmla="*/ 93 h 102"/>
              <a:gd name="T42" fmla="*/ 146 w 176"/>
              <a:gd name="T43" fmla="*/ 93 h 102"/>
              <a:gd name="T44" fmla="*/ 168 w 176"/>
              <a:gd name="T45" fmla="*/ 70 h 102"/>
              <a:gd name="T46" fmla="*/ 146 w 176"/>
              <a:gd name="T47" fmla="*/ 48 h 102"/>
              <a:gd name="T48" fmla="*/ 69 w 176"/>
              <a:gd name="T49" fmla="*/ 50 h 102"/>
              <a:gd name="T50" fmla="*/ 63 w 176"/>
              <a:gd name="T51" fmla="*/ 56 h 102"/>
              <a:gd name="T52" fmla="*/ 88 w 176"/>
              <a:gd name="T53" fmla="*/ 81 h 102"/>
              <a:gd name="T54" fmla="*/ 113 w 176"/>
              <a:gd name="T55" fmla="*/ 56 h 102"/>
              <a:gd name="T56" fmla="*/ 107 w 176"/>
              <a:gd name="T57" fmla="*/ 50 h 102"/>
              <a:gd name="T58" fmla="*/ 92 w 176"/>
              <a:gd name="T59" fmla="*/ 66 h 102"/>
              <a:gd name="T60" fmla="*/ 92 w 176"/>
              <a:gd name="T61" fmla="*/ 31 h 102"/>
              <a:gd name="T62" fmla="*/ 84 w 176"/>
              <a:gd name="T63" fmla="*/ 31 h 102"/>
              <a:gd name="T64" fmla="*/ 84 w 176"/>
              <a:gd name="T65" fmla="*/ 66 h 102"/>
              <a:gd name="T66" fmla="*/ 69 w 176"/>
              <a:gd name="T67"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02">
                <a:moveTo>
                  <a:pt x="37" y="102"/>
                </a:moveTo>
                <a:cubicBezTo>
                  <a:pt x="17" y="102"/>
                  <a:pt x="0" y="84"/>
                  <a:pt x="0" y="63"/>
                </a:cubicBezTo>
                <a:cubicBezTo>
                  <a:pt x="0" y="42"/>
                  <a:pt x="17" y="25"/>
                  <a:pt x="37" y="25"/>
                </a:cubicBezTo>
                <a:cubicBezTo>
                  <a:pt x="40" y="25"/>
                  <a:pt x="42" y="26"/>
                  <a:pt x="45" y="26"/>
                </a:cubicBezTo>
                <a:cubicBezTo>
                  <a:pt x="54" y="10"/>
                  <a:pt x="70" y="0"/>
                  <a:pt x="88" y="0"/>
                </a:cubicBezTo>
                <a:cubicBezTo>
                  <a:pt x="112" y="0"/>
                  <a:pt x="133" y="17"/>
                  <a:pt x="137" y="41"/>
                </a:cubicBezTo>
                <a:cubicBezTo>
                  <a:pt x="140" y="40"/>
                  <a:pt x="143" y="39"/>
                  <a:pt x="146" y="39"/>
                </a:cubicBezTo>
                <a:cubicBezTo>
                  <a:pt x="163" y="39"/>
                  <a:pt x="176" y="53"/>
                  <a:pt x="176" y="70"/>
                </a:cubicBezTo>
                <a:cubicBezTo>
                  <a:pt x="176" y="88"/>
                  <a:pt x="163" y="102"/>
                  <a:pt x="146" y="102"/>
                </a:cubicBezTo>
                <a:cubicBezTo>
                  <a:pt x="146" y="102"/>
                  <a:pt x="146" y="102"/>
                  <a:pt x="37" y="102"/>
                </a:cubicBezTo>
                <a:close/>
                <a:moveTo>
                  <a:pt x="146" y="48"/>
                </a:moveTo>
                <a:cubicBezTo>
                  <a:pt x="143" y="48"/>
                  <a:pt x="139" y="49"/>
                  <a:pt x="136" y="51"/>
                </a:cubicBezTo>
                <a:cubicBezTo>
                  <a:pt x="136" y="51"/>
                  <a:pt x="136" y="51"/>
                  <a:pt x="130" y="54"/>
                </a:cubicBezTo>
                <a:cubicBezTo>
                  <a:pt x="130" y="54"/>
                  <a:pt x="130" y="54"/>
                  <a:pt x="129" y="48"/>
                </a:cubicBezTo>
                <a:cubicBezTo>
                  <a:pt x="128" y="26"/>
                  <a:pt x="110" y="9"/>
                  <a:pt x="88" y="9"/>
                </a:cubicBezTo>
                <a:cubicBezTo>
                  <a:pt x="72" y="9"/>
                  <a:pt x="58" y="18"/>
                  <a:pt x="51" y="33"/>
                </a:cubicBezTo>
                <a:cubicBezTo>
                  <a:pt x="51" y="33"/>
                  <a:pt x="51" y="33"/>
                  <a:pt x="50" y="37"/>
                </a:cubicBezTo>
                <a:cubicBezTo>
                  <a:pt x="50" y="37"/>
                  <a:pt x="50" y="37"/>
                  <a:pt x="45" y="36"/>
                </a:cubicBezTo>
                <a:cubicBezTo>
                  <a:pt x="43" y="34"/>
                  <a:pt x="40" y="33"/>
                  <a:pt x="37" y="33"/>
                </a:cubicBezTo>
                <a:cubicBezTo>
                  <a:pt x="21" y="33"/>
                  <a:pt x="8" y="46"/>
                  <a:pt x="8" y="63"/>
                </a:cubicBezTo>
                <a:cubicBezTo>
                  <a:pt x="8" y="80"/>
                  <a:pt x="21" y="93"/>
                  <a:pt x="37" y="93"/>
                </a:cubicBezTo>
                <a:cubicBezTo>
                  <a:pt x="37" y="93"/>
                  <a:pt x="37" y="93"/>
                  <a:pt x="146" y="93"/>
                </a:cubicBezTo>
                <a:cubicBezTo>
                  <a:pt x="158" y="93"/>
                  <a:pt x="168" y="83"/>
                  <a:pt x="168" y="70"/>
                </a:cubicBezTo>
                <a:cubicBezTo>
                  <a:pt x="168" y="58"/>
                  <a:pt x="158" y="48"/>
                  <a:pt x="146" y="48"/>
                </a:cubicBezTo>
                <a:close/>
                <a:moveTo>
                  <a:pt x="69" y="50"/>
                </a:moveTo>
                <a:cubicBezTo>
                  <a:pt x="63" y="56"/>
                  <a:pt x="63" y="56"/>
                  <a:pt x="63" y="56"/>
                </a:cubicBezTo>
                <a:cubicBezTo>
                  <a:pt x="88" y="81"/>
                  <a:pt x="88" y="81"/>
                  <a:pt x="88" y="81"/>
                </a:cubicBezTo>
                <a:cubicBezTo>
                  <a:pt x="113" y="56"/>
                  <a:pt x="113" y="56"/>
                  <a:pt x="113" y="56"/>
                </a:cubicBezTo>
                <a:cubicBezTo>
                  <a:pt x="107" y="50"/>
                  <a:pt x="107" y="50"/>
                  <a:pt x="107" y="50"/>
                </a:cubicBezTo>
                <a:cubicBezTo>
                  <a:pt x="92" y="66"/>
                  <a:pt x="92" y="66"/>
                  <a:pt x="92" y="66"/>
                </a:cubicBezTo>
                <a:cubicBezTo>
                  <a:pt x="92" y="31"/>
                  <a:pt x="92" y="31"/>
                  <a:pt x="92" y="31"/>
                </a:cubicBezTo>
                <a:cubicBezTo>
                  <a:pt x="84" y="31"/>
                  <a:pt x="84" y="31"/>
                  <a:pt x="84" y="31"/>
                </a:cubicBezTo>
                <a:cubicBezTo>
                  <a:pt x="84" y="66"/>
                  <a:pt x="84" y="66"/>
                  <a:pt x="84" y="66"/>
                </a:cubicBezTo>
                <a:lnTo>
                  <a:pt x="69" y="5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587304908"/>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8" grpId="0"/>
      <p:bldP spid="9" grpId="0"/>
      <p:bldP spid="10" grpId="0"/>
      <p:bldP spid="13" grpId="0" animBg="1"/>
      <p:bldP spid="14"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5481" y="1212851"/>
            <a:ext cx="11885514" cy="4668531"/>
          </a:xfrm>
        </p:spPr>
        <p:txBody>
          <a:bodyPr/>
          <a:lstStyle/>
          <a:p>
            <a:r>
              <a:rPr lang="zh-TW" altLang="en-US" dirty="0"/>
              <a:t>第一類優先支援 </a:t>
            </a:r>
            <a:r>
              <a:rPr lang="en-US" altLang="zh-TW" dirty="0"/>
              <a:t>(</a:t>
            </a:r>
            <a:r>
              <a:rPr lang="zh-TW" altLang="en-US" dirty="0"/>
              <a:t>目前</a:t>
            </a:r>
            <a:r>
              <a:rPr lang="en-US" altLang="zh-TW" dirty="0"/>
              <a:t>)</a:t>
            </a:r>
            <a:endParaRPr lang="en-US" dirty="0"/>
          </a:p>
          <a:p>
            <a:pPr lvl="1"/>
            <a:r>
              <a:rPr lang="en-US" dirty="0"/>
              <a:t>Node/JavaScript</a:t>
            </a:r>
          </a:p>
          <a:p>
            <a:pPr lvl="1"/>
            <a:r>
              <a:rPr lang="en-US" dirty="0"/>
              <a:t>C#</a:t>
            </a:r>
          </a:p>
          <a:p>
            <a:r>
              <a:rPr lang="zh-TW" altLang="en-US" dirty="0"/>
              <a:t>實驗性支援</a:t>
            </a:r>
            <a:endParaRPr lang="en-US" dirty="0"/>
          </a:p>
          <a:p>
            <a:pPr lvl="1"/>
            <a:r>
              <a:rPr lang="en-US" dirty="0"/>
              <a:t>F#</a:t>
            </a:r>
          </a:p>
          <a:p>
            <a:pPr lvl="1"/>
            <a:r>
              <a:rPr lang="en-US" dirty="0"/>
              <a:t>Python</a:t>
            </a:r>
          </a:p>
          <a:p>
            <a:pPr lvl="1"/>
            <a:r>
              <a:rPr lang="en-US" dirty="0"/>
              <a:t>PHP</a:t>
            </a:r>
          </a:p>
          <a:p>
            <a:pPr lvl="1"/>
            <a:r>
              <a:rPr lang="en-US" dirty="0"/>
              <a:t>Batch</a:t>
            </a:r>
          </a:p>
          <a:p>
            <a:pPr lvl="1"/>
            <a:r>
              <a:rPr lang="en-US" dirty="0"/>
              <a:t>Bash</a:t>
            </a:r>
          </a:p>
          <a:p>
            <a:pPr lvl="1"/>
            <a:r>
              <a:rPr lang="en-US" dirty="0"/>
              <a:t>PowerShell</a:t>
            </a:r>
          </a:p>
        </p:txBody>
      </p:sp>
      <p:sp>
        <p:nvSpPr>
          <p:cNvPr id="4" name="Title 3"/>
          <p:cNvSpPr>
            <a:spLocks noGrp="1"/>
          </p:cNvSpPr>
          <p:nvPr>
            <p:ph type="title"/>
          </p:nvPr>
        </p:nvSpPr>
        <p:spPr/>
        <p:txBody>
          <a:bodyPr/>
          <a:lstStyle/>
          <a:p>
            <a:r>
              <a:rPr lang="zh-TW" altLang="en-US" dirty="0"/>
              <a:t>支援程式語言</a:t>
            </a:r>
            <a:endParaRPr lang="en-US" dirty="0"/>
          </a:p>
        </p:txBody>
      </p:sp>
    </p:spTree>
    <p:extLst>
      <p:ext uri="{BB962C8B-B14F-4D97-AF65-F5344CB8AC3E}">
        <p14:creationId xmlns:p14="http://schemas.microsoft.com/office/powerpoint/2010/main" val="227448285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Callout 10"/>
          <p:cNvSpPr/>
          <p:nvPr/>
        </p:nvSpPr>
        <p:spPr bwMode="auto">
          <a:xfrm>
            <a:off x="8050344" y="755560"/>
            <a:ext cx="4047265" cy="1382510"/>
          </a:xfrm>
          <a:prstGeom prst="cloudCallout">
            <a:avLst/>
          </a:prstGeom>
          <a:solidFill>
            <a:schemeClr val="accent3"/>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8" name="Title 1"/>
          <p:cNvSpPr>
            <a:spLocks noGrp="1"/>
          </p:cNvSpPr>
          <p:nvPr>
            <p:ph type="title"/>
          </p:nvPr>
        </p:nvSpPr>
        <p:spPr>
          <a:xfrm>
            <a:off x="502175" y="305021"/>
            <a:ext cx="8913380" cy="687986"/>
          </a:xfrm>
        </p:spPr>
        <p:txBody>
          <a:bodyPr/>
          <a:lstStyle/>
          <a:p>
            <a:r>
              <a:rPr lang="en-US" sz="4080" dirty="0">
                <a:gradFill>
                  <a:gsLst>
                    <a:gs pos="1250">
                      <a:schemeClr val="tx2"/>
                    </a:gs>
                    <a:gs pos="100000">
                      <a:schemeClr val="tx2"/>
                    </a:gs>
                  </a:gsLst>
                  <a:lin ang="5400000" scaled="0"/>
                </a:gradFill>
              </a:rPr>
              <a:t>Cloud Foundry on Azure</a:t>
            </a:r>
          </a:p>
        </p:txBody>
      </p:sp>
      <p:sp>
        <p:nvSpPr>
          <p:cNvPr id="47" name="Rectangle 46"/>
          <p:cNvSpPr/>
          <p:nvPr/>
        </p:nvSpPr>
        <p:spPr bwMode="auto">
          <a:xfrm>
            <a:off x="1555222" y="5194176"/>
            <a:ext cx="9423690" cy="950467"/>
          </a:xfrm>
          <a:prstGeom prst="rect">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marL="0" marR="0" lvl="0" indent="0" algn="ctr" defTabSz="698889"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4819194" y="5443128"/>
            <a:ext cx="3237710" cy="68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37101" tIns="109681" rIns="137101" bIns="109681"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99225"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188F"/>
                    </a:gs>
                    <a:gs pos="100000">
                      <a:srgbClr val="00188F"/>
                    </a:gs>
                  </a:gsLst>
                  <a:lin ang="5400000" scaled="0"/>
                </a:gradFill>
                <a:effectLst/>
                <a:uLnTx/>
                <a:uFillTx/>
                <a:latin typeface="Segoe UI"/>
                <a:ea typeface="+mn-ea"/>
                <a:cs typeface="+mn-cs"/>
              </a:rPr>
              <a:t>Microsoft Azure</a:t>
            </a:r>
          </a:p>
          <a:p>
            <a:pPr marL="0" marR="0" lvl="0" indent="0" algn="ctr" defTabSz="699225" rtl="0" eaLnBrk="1" fontAlgn="auto" latinLnBrk="0" hangingPunct="1">
              <a:lnSpc>
                <a:spcPct val="9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505050"/>
                </a:solidFill>
                <a:effectLst/>
                <a:uLnTx/>
                <a:uFillTx/>
                <a:latin typeface="Segoe UI"/>
                <a:ea typeface="+mn-ea"/>
                <a:cs typeface="+mn-cs"/>
              </a:rPr>
              <a:t>Public, Global, Shared Datacenters</a:t>
            </a:r>
          </a:p>
        </p:txBody>
      </p:sp>
      <p:cxnSp>
        <p:nvCxnSpPr>
          <p:cNvPr id="3" name="Straight Connector 2"/>
          <p:cNvCxnSpPr/>
          <p:nvPr/>
        </p:nvCxnSpPr>
        <p:spPr>
          <a:xfrm>
            <a:off x="1555222" y="5173373"/>
            <a:ext cx="9326033" cy="0"/>
          </a:xfrm>
          <a:prstGeom prst="line">
            <a:avLst/>
          </a:prstGeom>
          <a:ln w="76200">
            <a:solidFill>
              <a:srgbClr val="77777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8647972" y="2365172"/>
            <a:ext cx="1756430" cy="588629"/>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37082" tIns="109666" rIns="137082" bIns="109666" numCol="1" spcCol="0" rtlCol="0" fromWordArt="0" anchor="ctr" anchorCtr="0" forceAA="0" compatLnSpc="1">
            <a:prstTxWarp prst="textNoShape">
              <a:avLst/>
            </a:prstTxWarp>
            <a:noAutofit/>
          </a:bodyPr>
          <a:lstStyle/>
          <a:p>
            <a:pPr marL="0" marR="0" lvl="0" indent="0" algn="ctr" defTabSz="698889"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BOSH</a:t>
            </a:r>
          </a:p>
        </p:txBody>
      </p:sp>
      <p:sp>
        <p:nvSpPr>
          <p:cNvPr id="66" name="Rectangle 65"/>
          <p:cNvSpPr/>
          <p:nvPr/>
        </p:nvSpPr>
        <p:spPr bwMode="auto">
          <a:xfrm>
            <a:off x="2764315" y="3809260"/>
            <a:ext cx="7639017" cy="567318"/>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68570" tIns="68570" rIns="68570" bIns="68570" numCol="1" spcCol="0" rtlCol="0" fromWordArt="0" anchor="t" anchorCtr="0" forceAA="0" compatLnSpc="1">
            <a:prstTxWarp prst="textNoShape">
              <a:avLst/>
            </a:prstTxWarp>
            <a:noAutofit/>
          </a:bodyPr>
          <a:lstStyle/>
          <a:p>
            <a:pPr marL="0" marR="0" lvl="0" indent="0" algn="ctr" defTabSz="698889" rtl="0" eaLnBrk="1" fontAlgn="base" latinLnBrk="0" hangingPunct="1">
              <a:lnSpc>
                <a:spcPct val="90000"/>
              </a:lnSpc>
              <a:spcBef>
                <a:spcPts val="0"/>
              </a:spcBef>
              <a:spcAft>
                <a:spcPts val="0"/>
              </a:spcAft>
              <a:buClrTx/>
              <a:buSzTx/>
              <a:buFontTx/>
              <a:buNone/>
              <a:tabLst/>
              <a:defRPr/>
            </a:pPr>
            <a:r>
              <a:rPr kumimoji="0" lang="en-US" sz="104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 Services</a:t>
            </a:r>
          </a:p>
        </p:txBody>
      </p:sp>
      <p:sp>
        <p:nvSpPr>
          <p:cNvPr id="131" name="Rectangle 130"/>
          <p:cNvSpPr/>
          <p:nvPr/>
        </p:nvSpPr>
        <p:spPr bwMode="auto">
          <a:xfrm>
            <a:off x="2963827" y="4023953"/>
            <a:ext cx="2280725" cy="282977"/>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70" tIns="109666" rIns="68570" bIns="109666" numCol="1" spcCol="0" rtlCol="0" fromWordArt="0" anchor="ctr" anchorCtr="0" forceAA="0" compatLnSpc="1">
            <a:prstTxWarp prst="textNoShape">
              <a:avLst/>
            </a:prstTxWarp>
            <a:noAutofit/>
          </a:bodyPr>
          <a:lstStyle/>
          <a:p>
            <a:pPr marL="0" marR="0" lvl="0" indent="0" algn="ctr" defTabSz="698889" rtl="0" eaLnBrk="1" fontAlgn="base"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lumMod val="50000"/>
                  </a:srgbClr>
                </a:solidFill>
                <a:effectLst/>
                <a:uLnTx/>
                <a:uFillTx/>
                <a:latin typeface="Segoe UI"/>
                <a:ea typeface="Segoe UI" pitchFamily="34" charset="0"/>
                <a:cs typeface="Segoe UI" pitchFamily="34" charset="0"/>
              </a:rPr>
              <a:t>Compute</a:t>
            </a:r>
          </a:p>
        </p:txBody>
      </p:sp>
      <p:sp>
        <p:nvSpPr>
          <p:cNvPr id="132" name="Rectangle 131"/>
          <p:cNvSpPr/>
          <p:nvPr/>
        </p:nvSpPr>
        <p:spPr bwMode="auto">
          <a:xfrm>
            <a:off x="5356713" y="4027108"/>
            <a:ext cx="2403572" cy="282978"/>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70" tIns="109666" rIns="68570" bIns="109666" numCol="1" spcCol="0" rtlCol="0" fromWordArt="0" anchor="ctr" anchorCtr="0" forceAA="0" compatLnSpc="1">
            <a:prstTxWarp prst="textNoShape">
              <a:avLst/>
            </a:prstTxWarp>
            <a:noAutofit/>
          </a:bodyPr>
          <a:lstStyle/>
          <a:p>
            <a:pPr marL="0" marR="0" lvl="0" indent="0" algn="ctr" defTabSz="698889" rtl="0" eaLnBrk="1" fontAlgn="base"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lumMod val="50000"/>
                  </a:srgbClr>
                </a:solidFill>
                <a:effectLst/>
                <a:uLnTx/>
                <a:uFillTx/>
                <a:latin typeface="Segoe UI"/>
                <a:ea typeface="Segoe UI" pitchFamily="34" charset="0"/>
                <a:cs typeface="Segoe UI" pitchFamily="34" charset="0"/>
              </a:rPr>
              <a:t>Storage</a:t>
            </a:r>
          </a:p>
        </p:txBody>
      </p:sp>
      <p:sp>
        <p:nvSpPr>
          <p:cNvPr id="133" name="Rectangle 132"/>
          <p:cNvSpPr/>
          <p:nvPr/>
        </p:nvSpPr>
        <p:spPr bwMode="auto">
          <a:xfrm>
            <a:off x="7837173" y="4032240"/>
            <a:ext cx="2439113" cy="282978"/>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70" tIns="109666" rIns="68570" bIns="109666" numCol="1" spcCol="0" rtlCol="0" fromWordArt="0" anchor="ctr" anchorCtr="0" forceAA="0" compatLnSpc="1">
            <a:prstTxWarp prst="textNoShape">
              <a:avLst/>
            </a:prstTxWarp>
            <a:noAutofit/>
          </a:bodyPr>
          <a:lstStyle/>
          <a:p>
            <a:pPr marL="0" marR="0" lvl="0" indent="0" algn="ctr" defTabSz="698889" rtl="0" eaLnBrk="1" fontAlgn="base"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lumMod val="50000"/>
                  </a:srgbClr>
                </a:solidFill>
                <a:effectLst/>
                <a:uLnTx/>
                <a:uFillTx/>
                <a:latin typeface="Segoe UI"/>
                <a:ea typeface="Segoe UI" pitchFamily="34" charset="0"/>
                <a:cs typeface="Segoe UI" pitchFamily="34" charset="0"/>
              </a:rPr>
              <a:t>Network</a:t>
            </a:r>
          </a:p>
        </p:txBody>
      </p:sp>
      <p:sp>
        <p:nvSpPr>
          <p:cNvPr id="72" name="Rounded Rectangle 71"/>
          <p:cNvSpPr/>
          <p:nvPr/>
        </p:nvSpPr>
        <p:spPr bwMode="auto">
          <a:xfrm>
            <a:off x="4742591" y="2086484"/>
            <a:ext cx="2426431" cy="764627"/>
          </a:xfrm>
          <a:prstGeom prst="roundRect">
            <a:avLst>
              <a:gd name="adj" fmla="val 642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ctr"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Applications</a:t>
            </a:r>
          </a:p>
        </p:txBody>
      </p:sp>
      <p:grpSp>
        <p:nvGrpSpPr>
          <p:cNvPr id="6" name="Group 5"/>
          <p:cNvGrpSpPr/>
          <p:nvPr/>
        </p:nvGrpSpPr>
        <p:grpSpPr>
          <a:xfrm>
            <a:off x="2764316" y="4383701"/>
            <a:ext cx="7640086" cy="718831"/>
            <a:chOff x="8086497" y="4583089"/>
            <a:chExt cx="3734851" cy="958577"/>
          </a:xfrm>
        </p:grpSpPr>
        <p:sp>
          <p:nvSpPr>
            <p:cNvPr id="53" name="Rectangle 52"/>
            <p:cNvSpPr/>
            <p:nvPr/>
          </p:nvSpPr>
          <p:spPr bwMode="auto">
            <a:xfrm>
              <a:off x="8086497" y="4583089"/>
              <a:ext cx="3734851" cy="95822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4" tIns="68570" rIns="134444" bIns="107555" numCol="1" spcCol="0" rtlCol="0" fromWordArt="0" anchor="t" anchorCtr="0" forceAA="0" compatLnSpc="1">
              <a:prstTxWarp prst="textNoShape">
                <a:avLst/>
              </a:prstTxWarp>
              <a:noAutofit/>
            </a:bodyPr>
            <a:lstStyle/>
            <a:p>
              <a:pPr marL="0" marR="0" lvl="0" indent="0" algn="ctr" defTabSz="685384" rtl="0" eaLnBrk="1" fontAlgn="base" latinLnBrk="0" hangingPunct="1">
                <a:lnSpc>
                  <a:spcPct val="90000"/>
                </a:lnSpc>
                <a:spcBef>
                  <a:spcPts val="0"/>
                </a:spcBef>
                <a:spcAft>
                  <a:spcPts val="0"/>
                </a:spcAft>
                <a:buClrTx/>
                <a:buSzTx/>
                <a:buFontTx/>
                <a:buNone/>
                <a:tabLst/>
                <a:defRPr/>
              </a:pPr>
              <a:r>
                <a:rPr kumimoji="0" lang="en-US" sz="104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Global Datacenters</a:t>
              </a:r>
            </a:p>
          </p:txBody>
        </p:sp>
        <p:pic>
          <p:nvPicPr>
            <p:cNvPr id="5" name="Picture 4"/>
            <p:cNvPicPr>
              <a:picLocks noChangeAspect="1"/>
            </p:cNvPicPr>
            <p:nvPr/>
          </p:nvPicPr>
          <p:blipFill rotWithShape="1">
            <a:blip r:embed="rId3"/>
            <a:srcRect l="3547" r="4666" b="20410"/>
            <a:stretch/>
          </p:blipFill>
          <p:spPr>
            <a:xfrm>
              <a:off x="8088410" y="4954547"/>
              <a:ext cx="3732415" cy="587119"/>
            </a:xfrm>
            <a:prstGeom prst="rect">
              <a:avLst/>
            </a:prstGeom>
          </p:spPr>
        </p:pic>
      </p:grpSp>
      <p:sp>
        <p:nvSpPr>
          <p:cNvPr id="49" name="Rectangle 48"/>
          <p:cNvSpPr/>
          <p:nvPr/>
        </p:nvSpPr>
        <p:spPr bwMode="auto">
          <a:xfrm>
            <a:off x="8647971" y="2953801"/>
            <a:ext cx="1755362" cy="537905"/>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384"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Azure Interface</a:t>
            </a:r>
          </a:p>
        </p:txBody>
      </p:sp>
      <p:sp>
        <p:nvSpPr>
          <p:cNvPr id="8" name="Up-Down Arrow 7"/>
          <p:cNvSpPr/>
          <p:nvPr/>
        </p:nvSpPr>
        <p:spPr bwMode="auto">
          <a:xfrm>
            <a:off x="9527581" y="3512785"/>
            <a:ext cx="146883" cy="265097"/>
          </a:xfrm>
          <a:prstGeom prst="up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Right Arrow 8"/>
          <p:cNvSpPr/>
          <p:nvPr/>
        </p:nvSpPr>
        <p:spPr bwMode="auto">
          <a:xfrm rot="10800000">
            <a:off x="7322168" y="3172973"/>
            <a:ext cx="1307785" cy="22089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078" y="2885627"/>
            <a:ext cx="1105456" cy="840235"/>
          </a:xfrm>
          <a:prstGeom prst="rect">
            <a:avLst/>
          </a:prstGeom>
        </p:spPr>
      </p:pic>
      <p:grpSp>
        <p:nvGrpSpPr>
          <p:cNvPr id="25" name="Group 24"/>
          <p:cNvGrpSpPr/>
          <p:nvPr/>
        </p:nvGrpSpPr>
        <p:grpSpPr>
          <a:xfrm>
            <a:off x="1084566" y="1716368"/>
            <a:ext cx="2268953" cy="1806727"/>
            <a:chOff x="569801" y="2065510"/>
            <a:chExt cx="1668262" cy="1717788"/>
          </a:xfrm>
        </p:grpSpPr>
        <p:cxnSp>
          <p:nvCxnSpPr>
            <p:cNvPr id="26" name="Straight Arrow Connector 25"/>
            <p:cNvCxnSpPr/>
            <p:nvPr/>
          </p:nvCxnSpPr>
          <p:spPr>
            <a:xfrm>
              <a:off x="1443283" y="2737465"/>
              <a:ext cx="766658" cy="686"/>
            </a:xfrm>
            <a:prstGeom prst="straightConnector1">
              <a:avLst/>
            </a:prstGeom>
            <a:ln w="19050">
              <a:solidFill>
                <a:srgbClr val="4D4D4D"/>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397212" y="3603012"/>
              <a:ext cx="795410" cy="12826"/>
            </a:xfrm>
            <a:prstGeom prst="straightConnector1">
              <a:avLst/>
            </a:prstGeom>
            <a:ln w="19050">
              <a:solidFill>
                <a:srgbClr val="4D4D4D"/>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a:stretch>
              <a:fillRect/>
            </a:stretch>
          </p:blipFill>
          <p:spPr>
            <a:xfrm>
              <a:off x="634241" y="3367134"/>
              <a:ext cx="416164" cy="416164"/>
            </a:xfrm>
            <a:prstGeom prst="rect">
              <a:avLst/>
            </a:prstGeom>
          </p:spPr>
        </p:pic>
        <p:sp>
          <p:nvSpPr>
            <p:cNvPr id="29" name="TextBox 21"/>
            <p:cNvSpPr txBox="1"/>
            <p:nvPr/>
          </p:nvSpPr>
          <p:spPr>
            <a:xfrm>
              <a:off x="1434711" y="3242343"/>
              <a:ext cx="646986" cy="271592"/>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505050">
                      <a:lumMod val="60000"/>
                      <a:lumOff val="40000"/>
                    </a:srgbClr>
                  </a:solidFill>
                  <a:effectLst/>
                  <a:uLnTx/>
                  <a:uFillTx/>
                  <a:latin typeface="Segoe UI"/>
                  <a:ea typeface="+mn-ea"/>
                  <a:cs typeface="+mn-cs"/>
                </a:rPr>
                <a:t>http://</a:t>
              </a:r>
            </a:p>
          </p:txBody>
        </p:sp>
        <p:sp>
          <p:nvSpPr>
            <p:cNvPr id="30" name="TextBox 22"/>
            <p:cNvSpPr txBox="1"/>
            <p:nvPr/>
          </p:nvSpPr>
          <p:spPr>
            <a:xfrm>
              <a:off x="1276579" y="2346845"/>
              <a:ext cx="961484" cy="271592"/>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505050">
                      <a:lumMod val="60000"/>
                      <a:lumOff val="40000"/>
                    </a:srgbClr>
                  </a:solidFill>
                  <a:effectLst/>
                  <a:uLnTx/>
                  <a:uFillTx/>
                  <a:latin typeface="Segoe UI"/>
                  <a:ea typeface="+mn-ea"/>
                  <a:cs typeface="+mn-cs"/>
                </a:rPr>
                <a:t>Push App</a:t>
              </a:r>
            </a:p>
          </p:txBody>
        </p:sp>
        <p:pic>
          <p:nvPicPr>
            <p:cNvPr id="31" name="Picture 30"/>
            <p:cNvPicPr>
              <a:picLocks noChangeAspect="1"/>
            </p:cNvPicPr>
            <p:nvPr/>
          </p:nvPicPr>
          <p:blipFill>
            <a:blip r:embed="rId6"/>
            <a:stretch>
              <a:fillRect/>
            </a:stretch>
          </p:blipFill>
          <p:spPr>
            <a:xfrm>
              <a:off x="609812" y="2065510"/>
              <a:ext cx="535562" cy="535562"/>
            </a:xfrm>
            <a:prstGeom prst="rect">
              <a:avLst/>
            </a:prstGeom>
          </p:spPr>
        </p:pic>
        <p:sp>
          <p:nvSpPr>
            <p:cNvPr id="32" name="TextBox 24"/>
            <p:cNvSpPr txBox="1"/>
            <p:nvPr/>
          </p:nvSpPr>
          <p:spPr>
            <a:xfrm>
              <a:off x="569801" y="2639518"/>
              <a:ext cx="589968" cy="248959"/>
            </a:xfrm>
            <a:prstGeom prst="rect">
              <a:avLst/>
            </a:prstGeom>
            <a:solidFill>
              <a:schemeClr val="accent3"/>
            </a:solidFill>
            <a:ln/>
          </p:spPr>
          <p:style>
            <a:lnRef idx="1">
              <a:schemeClr val="dk1"/>
            </a:lnRef>
            <a:fillRef idx="3">
              <a:schemeClr val="dk1"/>
            </a:fillRef>
            <a:effectRef idx="2">
              <a:schemeClr val="dk1"/>
            </a:effectRef>
            <a:fontRef idx="minor">
              <a:schemeClr val="lt1"/>
            </a:fontRef>
          </p:style>
          <p:txBody>
            <a:bodyPr wrap="square" rtlCol="0">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&gt;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cf</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p>
          </p:txBody>
        </p:sp>
      </p:grpSp>
      <p:sp>
        <p:nvSpPr>
          <p:cNvPr id="33" name="Right Arrow 32"/>
          <p:cNvSpPr/>
          <p:nvPr/>
        </p:nvSpPr>
        <p:spPr bwMode="auto">
          <a:xfrm>
            <a:off x="3431298" y="2413369"/>
            <a:ext cx="1071820" cy="22089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TextBox 3"/>
          <p:cNvSpPr txBox="1"/>
          <p:nvPr/>
        </p:nvSpPr>
        <p:spPr>
          <a:xfrm>
            <a:off x="8393392" y="1045705"/>
            <a:ext cx="4047265" cy="914400"/>
          </a:xfrm>
          <a:prstGeom prst="rect">
            <a:avLst/>
          </a:prstGeom>
          <a:noFill/>
        </p:spPr>
        <p:txBody>
          <a:bodyPr wrap="none" lIns="182880" tIns="146304" rIns="182880" bIns="146304" rtlCol="0">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BOSH = CF Bootstrapper</a:t>
            </a:r>
          </a:p>
        </p:txBody>
      </p:sp>
      <p:sp>
        <p:nvSpPr>
          <p:cNvPr id="2" name="Rectangle 1"/>
          <p:cNvSpPr/>
          <p:nvPr/>
        </p:nvSpPr>
        <p:spPr bwMode="auto">
          <a:xfrm>
            <a:off x="8647971" y="1716368"/>
            <a:ext cx="1755361" cy="659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Templates</a:t>
            </a:r>
          </a:p>
        </p:txBody>
      </p:sp>
      <p:pic>
        <p:nvPicPr>
          <p:cNvPr id="34" name="Picture 33"/>
          <p:cNvPicPr>
            <a:picLocks noChangeAspect="1"/>
          </p:cNvPicPr>
          <p:nvPr/>
        </p:nvPicPr>
        <p:blipFill>
          <a:blip r:embed="rId7"/>
          <a:stretch>
            <a:fillRect/>
          </a:stretch>
        </p:blipFill>
        <p:spPr>
          <a:xfrm>
            <a:off x="869779" y="1123206"/>
            <a:ext cx="1370885" cy="676980"/>
          </a:xfrm>
          <a:prstGeom prst="rect">
            <a:avLst/>
          </a:prstGeom>
        </p:spPr>
      </p:pic>
    </p:spTree>
    <p:extLst>
      <p:ext uri="{BB962C8B-B14F-4D97-AF65-F5344CB8AC3E}">
        <p14:creationId xmlns:p14="http://schemas.microsoft.com/office/powerpoint/2010/main" val="1562208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7" grpId="0" animBg="1"/>
      <p:bldP spid="63" grpId="0" animBg="1"/>
      <p:bldP spid="66" grpId="0" animBg="1"/>
      <p:bldP spid="131" grpId="0" animBg="1"/>
      <p:bldP spid="132" grpId="0" animBg="1"/>
      <p:bldP spid="133" grpId="0" animBg="1"/>
      <p:bldP spid="72" grpId="0" animBg="1"/>
      <p:bldP spid="49" grpId="0" animBg="1"/>
      <p:bldP spid="8" grpId="0" animBg="1"/>
      <p:bldP spid="9" grpId="0" animBg="1"/>
      <p:bldP spid="33" grpId="0" animBg="1"/>
      <p:bldP spid="4" grpId="0"/>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22237" y="1363662"/>
            <a:ext cx="11125200" cy="1752600"/>
          </a:xfrm>
        </p:spPr>
        <p:txBody>
          <a:bodyPr/>
          <a:lstStyle/>
          <a:p>
            <a:r>
              <a:rPr lang="en-US" sz="6000" dirty="0">
                <a:solidFill>
                  <a:schemeClr val="bg1"/>
                </a:solidFill>
              </a:rPr>
              <a:t>Pivotal Cloud Foundry on Azure :</a:t>
            </a:r>
            <a:br>
              <a:rPr lang="en-US" sz="6000" dirty="0">
                <a:solidFill>
                  <a:schemeClr val="bg1"/>
                </a:solidFill>
              </a:rPr>
            </a:br>
            <a:br>
              <a:rPr lang="en-US" sz="6000"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408364208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0437" y="800502"/>
            <a:ext cx="4011087" cy="1632056"/>
          </a:xfrm>
        </p:spPr>
        <p:txBody>
          <a:bodyPr/>
          <a:lstStyle/>
          <a:p>
            <a:r>
              <a:rPr lang="en-US" dirty="0"/>
              <a:t>Pivotal Cloud Foundry on Azure </a:t>
            </a:r>
          </a:p>
        </p:txBody>
      </p:sp>
      <p:pic>
        <p:nvPicPr>
          <p:cNvPr id="5" name="Picture Placeholder 4"/>
          <p:cNvPicPr>
            <a:picLocks noGrp="1" noChangeAspect="1"/>
          </p:cNvPicPr>
          <p:nvPr>
            <p:ph type="pic" idx="1"/>
          </p:nvPr>
        </p:nvPicPr>
        <p:blipFill>
          <a:blip r:embed="rId3"/>
          <a:srcRect t="3132" b="3132"/>
          <a:stretch>
            <a:fillRect/>
          </a:stretch>
        </p:blipFill>
        <p:spPr>
          <a:xfrm>
            <a:off x="5430126" y="773516"/>
            <a:ext cx="6593141" cy="5669447"/>
          </a:xfrm>
        </p:spPr>
      </p:pic>
      <p:sp>
        <p:nvSpPr>
          <p:cNvPr id="2" name="Text Placeholder 1"/>
          <p:cNvSpPr>
            <a:spLocks noGrp="1"/>
          </p:cNvSpPr>
          <p:nvPr>
            <p:ph type="body" sz="half" idx="2"/>
          </p:nvPr>
        </p:nvSpPr>
        <p:spPr>
          <a:xfrm>
            <a:off x="960437" y="2111884"/>
            <a:ext cx="4011087" cy="3887467"/>
          </a:xfrm>
        </p:spPr>
        <p:txBody>
          <a:bodyPr/>
          <a:lstStyle/>
          <a:p>
            <a:pPr marL="0" indent="0">
              <a:buNone/>
            </a:pPr>
            <a:endParaRPr lang="en-US" dirty="0"/>
          </a:p>
          <a:p>
            <a:pPr marL="285750" indent="-285750">
              <a:buFont typeface="Arial" panose="020B0604020202020204" pitchFamily="34" charset="0"/>
              <a:buChar char="•"/>
            </a:pPr>
            <a:r>
              <a:rPr lang="en-US" sz="1600" dirty="0"/>
              <a:t>The company behind CF.</a:t>
            </a:r>
          </a:p>
          <a:p>
            <a:pPr marL="285750" indent="-285750">
              <a:buFont typeface="Arial" panose="020B0604020202020204" pitchFamily="34" charset="0"/>
              <a:buChar char="•"/>
            </a:pPr>
            <a:r>
              <a:rPr lang="en-US" sz="1600" dirty="0"/>
              <a:t>PCF on Azure built using the open source components.</a:t>
            </a:r>
          </a:p>
          <a:p>
            <a:pPr marL="285750" indent="-285750">
              <a:buFont typeface="Arial" panose="020B0604020202020204" pitchFamily="34" charset="0"/>
              <a:buChar char="•"/>
            </a:pPr>
            <a:r>
              <a:rPr lang="en-US" sz="1600" dirty="0"/>
              <a:t>Single Click deploy using Azure Template which Deploys:</a:t>
            </a:r>
          </a:p>
          <a:p>
            <a:pPr marL="752048" lvl="1" indent="-285750">
              <a:buFont typeface="Arial" panose="020B0604020202020204" pitchFamily="34" charset="0"/>
              <a:buChar char="•"/>
            </a:pPr>
            <a:r>
              <a:rPr lang="en-US" sz="1396" dirty="0"/>
              <a:t>53 VMs</a:t>
            </a:r>
          </a:p>
          <a:p>
            <a:pPr marL="752048" lvl="1" indent="-285750">
              <a:buFont typeface="Arial" panose="020B0604020202020204" pitchFamily="34" charset="0"/>
              <a:buChar char="•"/>
            </a:pPr>
            <a:r>
              <a:rPr lang="en-US" sz="1396" dirty="0"/>
              <a:t>Elastic Runtime</a:t>
            </a:r>
          </a:p>
          <a:p>
            <a:pPr marL="752048" lvl="1" indent="-285750">
              <a:buFont typeface="Arial" panose="020B0604020202020204" pitchFamily="34" charset="0"/>
              <a:buChar char="•"/>
            </a:pPr>
            <a:r>
              <a:rPr lang="en-US" sz="1396" dirty="0"/>
              <a:t>MYSQL</a:t>
            </a:r>
          </a:p>
          <a:p>
            <a:pPr marL="752048" lvl="1" indent="-285750">
              <a:buFont typeface="Arial" panose="020B0604020202020204" pitchFamily="34" charset="0"/>
              <a:buChar char="•"/>
            </a:pPr>
            <a:r>
              <a:rPr lang="en-US" sz="1396" dirty="0" err="1"/>
              <a:t>Redis</a:t>
            </a:r>
            <a:endParaRPr lang="en-US" sz="1396" dirty="0"/>
          </a:p>
          <a:p>
            <a:pPr marL="752048" lvl="1" indent="-285750">
              <a:buFont typeface="Arial" panose="020B0604020202020204" pitchFamily="34" charset="0"/>
              <a:buChar char="•"/>
            </a:pPr>
            <a:r>
              <a:rPr lang="en-US" sz="1396" dirty="0" err="1"/>
              <a:t>RabbitMQ</a:t>
            </a:r>
            <a:endParaRPr lang="en-US" sz="1396" dirty="0"/>
          </a:p>
          <a:p>
            <a:pPr marL="752048" lvl="1" indent="-285750">
              <a:buFont typeface="Arial" panose="020B0604020202020204" pitchFamily="34" charset="0"/>
              <a:buChar char="•"/>
            </a:pPr>
            <a:r>
              <a:rPr lang="en-US" sz="1396" dirty="0"/>
              <a:t>Spring Cloud Services</a:t>
            </a:r>
          </a:p>
          <a:p>
            <a:pPr marL="752048" lvl="1" indent="-285750">
              <a:buFont typeface="Arial" panose="020B0604020202020204" pitchFamily="34" charset="0"/>
              <a:buChar char="•"/>
            </a:pPr>
            <a:r>
              <a:rPr lang="en-US" sz="1396" dirty="0"/>
              <a:t>Built in capabilities from deploying Spring applications.</a:t>
            </a:r>
          </a:p>
        </p:txBody>
      </p:sp>
      <p:pic>
        <p:nvPicPr>
          <p:cNvPr id="6" name="Picture 2" descr="Inline imag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17" y="142452"/>
            <a:ext cx="569542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309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27037" y="4106862"/>
            <a:ext cx="6705600" cy="2133599"/>
          </a:xfrm>
          <a:prstGeom prst="rect">
            <a:avLst/>
          </a:prstGeom>
          <a:solidFill>
            <a:srgbClr val="11428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bwMode="auto">
          <a:xfrm>
            <a:off x="655637" y="4249183"/>
            <a:ext cx="6096000" cy="1230494"/>
          </a:xfrm>
          <a:prstGeom prst="rect">
            <a:avLst/>
          </a:prstGeom>
          <a:solidFill>
            <a:srgbClr val="008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808037" y="4390992"/>
            <a:ext cx="1447800" cy="990600"/>
          </a:xfrm>
          <a:prstGeom prst="rect">
            <a:avLst/>
          </a:prstGeom>
          <a:solidFill>
            <a:srgbClr val="1326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731837" y="5707062"/>
            <a:ext cx="1295400" cy="45720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427037" y="6240462"/>
            <a:ext cx="6705600" cy="457200"/>
          </a:xfrm>
          <a:prstGeom prst="rect">
            <a:avLst/>
          </a:prstGeom>
          <a:solidFill>
            <a:srgbClr val="081D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2612066" y="6240462"/>
            <a:ext cx="2158371" cy="43653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Azure Datacenter Infrastructure</a:t>
            </a:r>
          </a:p>
        </p:txBody>
      </p:sp>
      <p:sp>
        <p:nvSpPr>
          <p:cNvPr id="11" name="TextBox 10"/>
          <p:cNvSpPr txBox="1"/>
          <p:nvPr/>
        </p:nvSpPr>
        <p:spPr>
          <a:xfrm>
            <a:off x="960437" y="4619592"/>
            <a:ext cx="1143000" cy="65197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Security &amp;</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Management</a:t>
            </a:r>
          </a:p>
        </p:txBody>
      </p:sp>
      <p:sp>
        <p:nvSpPr>
          <p:cNvPr id="12" name="TextBox 11"/>
          <p:cNvSpPr txBox="1"/>
          <p:nvPr/>
        </p:nvSpPr>
        <p:spPr>
          <a:xfrm>
            <a:off x="808037" y="5618726"/>
            <a:ext cx="1143000" cy="65197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OS/Server</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Compute</a:t>
            </a:r>
          </a:p>
        </p:txBody>
      </p:sp>
      <p:sp>
        <p:nvSpPr>
          <p:cNvPr id="13" name="Rectangle 12"/>
          <p:cNvSpPr/>
          <p:nvPr/>
        </p:nvSpPr>
        <p:spPr bwMode="auto">
          <a:xfrm>
            <a:off x="2255837" y="5707062"/>
            <a:ext cx="1295400" cy="45720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3779837" y="5707062"/>
            <a:ext cx="3048000" cy="45720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p:nvSpPr>
        <p:spPr>
          <a:xfrm>
            <a:off x="4721257" y="5707062"/>
            <a:ext cx="11430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Networking</a:t>
            </a:r>
          </a:p>
        </p:txBody>
      </p:sp>
      <p:sp>
        <p:nvSpPr>
          <p:cNvPr id="16" name="TextBox 15"/>
          <p:cNvSpPr txBox="1"/>
          <p:nvPr/>
        </p:nvSpPr>
        <p:spPr>
          <a:xfrm>
            <a:off x="2332037" y="5707062"/>
            <a:ext cx="11430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Storage</a:t>
            </a:r>
          </a:p>
        </p:txBody>
      </p:sp>
      <p:sp>
        <p:nvSpPr>
          <p:cNvPr id="17" name="TextBox 16"/>
          <p:cNvSpPr txBox="1"/>
          <p:nvPr/>
        </p:nvSpPr>
        <p:spPr>
          <a:xfrm>
            <a:off x="2865437" y="4030662"/>
            <a:ext cx="18288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8F32A"/>
                </a:solidFill>
                <a:effectLst/>
                <a:uLnTx/>
                <a:uFillTx/>
                <a:latin typeface="Segoe UI"/>
                <a:ea typeface="+mn-ea"/>
                <a:cs typeface="+mn-cs"/>
              </a:rPr>
              <a:t>Platform Services</a:t>
            </a:r>
          </a:p>
        </p:txBody>
      </p:sp>
      <p:sp>
        <p:nvSpPr>
          <p:cNvPr id="18" name="TextBox 17"/>
          <p:cNvSpPr txBox="1"/>
          <p:nvPr/>
        </p:nvSpPr>
        <p:spPr>
          <a:xfrm>
            <a:off x="2865437" y="5346732"/>
            <a:ext cx="18288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8F32A"/>
                </a:solidFill>
                <a:effectLst/>
                <a:uLnTx/>
                <a:uFillTx/>
                <a:latin typeface="Segoe UI"/>
                <a:ea typeface="+mn-ea"/>
                <a:cs typeface="+mn-cs"/>
              </a:rPr>
              <a:t>Infrastructure Services</a:t>
            </a:r>
          </a:p>
        </p:txBody>
      </p:sp>
      <p:sp>
        <p:nvSpPr>
          <p:cNvPr id="21" name="Rectangle 20"/>
          <p:cNvSpPr/>
          <p:nvPr/>
        </p:nvSpPr>
        <p:spPr bwMode="auto">
          <a:xfrm>
            <a:off x="2342116" y="4390992"/>
            <a:ext cx="914400" cy="32547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2342116" y="4818467"/>
            <a:ext cx="914400" cy="22860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2342116" y="5152992"/>
            <a:ext cx="914400" cy="22860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3332716" y="4390992"/>
            <a:ext cx="914400" cy="45720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p:cNvSpPr/>
          <p:nvPr/>
        </p:nvSpPr>
        <p:spPr bwMode="auto">
          <a:xfrm>
            <a:off x="4323316" y="4390992"/>
            <a:ext cx="914400" cy="45720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p:cNvSpPr/>
          <p:nvPr/>
        </p:nvSpPr>
        <p:spPr bwMode="auto">
          <a:xfrm>
            <a:off x="4323316" y="4924392"/>
            <a:ext cx="914400" cy="45720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3332716" y="4924392"/>
            <a:ext cx="914400" cy="457200"/>
          </a:xfrm>
          <a:prstGeom prst="rect">
            <a:avLst/>
          </a:prstGeom>
          <a:solidFill>
            <a:srgbClr val="175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p:cNvSpPr txBox="1"/>
          <p:nvPr/>
        </p:nvSpPr>
        <p:spPr>
          <a:xfrm>
            <a:off x="2209874" y="5041420"/>
            <a:ext cx="11430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Media &amp; CDN</a:t>
            </a:r>
          </a:p>
        </p:txBody>
      </p:sp>
      <p:sp>
        <p:nvSpPr>
          <p:cNvPr id="29" name="TextBox 28"/>
          <p:cNvSpPr txBox="1"/>
          <p:nvPr/>
        </p:nvSpPr>
        <p:spPr>
          <a:xfrm>
            <a:off x="2225600" y="4716462"/>
            <a:ext cx="11430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Integration</a:t>
            </a:r>
          </a:p>
        </p:txBody>
      </p:sp>
      <p:sp>
        <p:nvSpPr>
          <p:cNvPr id="30" name="TextBox 29"/>
          <p:cNvSpPr txBox="1"/>
          <p:nvPr/>
        </p:nvSpPr>
        <p:spPr>
          <a:xfrm>
            <a:off x="2225600" y="4273675"/>
            <a:ext cx="1143000" cy="575029"/>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Services Compute</a:t>
            </a:r>
          </a:p>
        </p:txBody>
      </p:sp>
      <p:sp>
        <p:nvSpPr>
          <p:cNvPr id="31" name="TextBox 30"/>
          <p:cNvSpPr txBox="1"/>
          <p:nvPr/>
        </p:nvSpPr>
        <p:spPr>
          <a:xfrm>
            <a:off x="3256516" y="4868862"/>
            <a:ext cx="1143000" cy="575029"/>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Developer Services</a:t>
            </a:r>
          </a:p>
        </p:txBody>
      </p:sp>
      <p:sp>
        <p:nvSpPr>
          <p:cNvPr id="32" name="TextBox 31"/>
          <p:cNvSpPr txBox="1"/>
          <p:nvPr/>
        </p:nvSpPr>
        <p:spPr>
          <a:xfrm>
            <a:off x="4216879" y="4868862"/>
            <a:ext cx="1143000" cy="575029"/>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Analytics &amp; IOT</a:t>
            </a:r>
          </a:p>
        </p:txBody>
      </p:sp>
      <p:sp>
        <p:nvSpPr>
          <p:cNvPr id="33" name="TextBox 32"/>
          <p:cNvSpPr txBox="1"/>
          <p:nvPr/>
        </p:nvSpPr>
        <p:spPr>
          <a:xfrm>
            <a:off x="4170916" y="4411662"/>
            <a:ext cx="11430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Data</a:t>
            </a:r>
          </a:p>
        </p:txBody>
      </p:sp>
      <p:sp>
        <p:nvSpPr>
          <p:cNvPr id="34" name="TextBox 33"/>
          <p:cNvSpPr txBox="1"/>
          <p:nvPr/>
        </p:nvSpPr>
        <p:spPr>
          <a:xfrm>
            <a:off x="3256516" y="4335462"/>
            <a:ext cx="1143000" cy="575029"/>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Web &amp; Mobile</a:t>
            </a:r>
          </a:p>
        </p:txBody>
      </p:sp>
      <p:sp>
        <p:nvSpPr>
          <p:cNvPr id="67" name="Rectangle 66"/>
          <p:cNvSpPr/>
          <p:nvPr/>
        </p:nvSpPr>
        <p:spPr bwMode="auto">
          <a:xfrm>
            <a:off x="427037" y="3802062"/>
            <a:ext cx="6705600" cy="304799"/>
          </a:xfrm>
          <a:prstGeom prst="rect">
            <a:avLst/>
          </a:prstGeom>
          <a:solidFill>
            <a:srgbClr val="8497A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bwMode="auto">
          <a:xfrm>
            <a:off x="427037" y="2114368"/>
            <a:ext cx="6705600" cy="1676399"/>
          </a:xfrm>
          <a:prstGeom prst="rect">
            <a:avLst/>
          </a:prstGeom>
          <a:solidFill>
            <a:srgbClr val="1A23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p:cNvSpPr txBox="1"/>
          <p:nvPr/>
        </p:nvSpPr>
        <p:spPr>
          <a:xfrm>
            <a:off x="2451216" y="2038168"/>
            <a:ext cx="2657243" cy="43653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8F32A"/>
                </a:solidFill>
                <a:effectLst/>
                <a:uLnTx/>
                <a:uFillTx/>
                <a:latin typeface="Segoe UI"/>
                <a:ea typeface="+mn-ea"/>
                <a:cs typeface="+mn-cs"/>
              </a:rPr>
              <a:t>Pivotal Cloud Foundry Platform Runtime</a:t>
            </a:r>
          </a:p>
        </p:txBody>
      </p:sp>
      <p:sp>
        <p:nvSpPr>
          <p:cNvPr id="73" name="Rectangle 72"/>
          <p:cNvSpPr/>
          <p:nvPr/>
        </p:nvSpPr>
        <p:spPr bwMode="auto">
          <a:xfrm>
            <a:off x="731837" y="3333568"/>
            <a:ext cx="2286000" cy="381000"/>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p:cNvSpPr/>
          <p:nvPr/>
        </p:nvSpPr>
        <p:spPr bwMode="auto">
          <a:xfrm>
            <a:off x="3170237" y="3333568"/>
            <a:ext cx="2286000" cy="381000"/>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p:cNvSpPr/>
          <p:nvPr/>
        </p:nvSpPr>
        <p:spPr bwMode="auto">
          <a:xfrm>
            <a:off x="731837" y="2876368"/>
            <a:ext cx="4724400" cy="381000"/>
          </a:xfrm>
          <a:prstGeom prst="rect">
            <a:avLst/>
          </a:prstGeom>
          <a:solidFill>
            <a:srgbClr val="6D9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731837" y="2419168"/>
            <a:ext cx="1066800" cy="381000"/>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p:cNvSpPr/>
          <p:nvPr/>
        </p:nvSpPr>
        <p:spPr bwMode="auto">
          <a:xfrm>
            <a:off x="1951037" y="2419168"/>
            <a:ext cx="1066800" cy="381000"/>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p:cNvSpPr/>
          <p:nvPr/>
        </p:nvSpPr>
        <p:spPr bwMode="auto">
          <a:xfrm>
            <a:off x="3170237" y="2419168"/>
            <a:ext cx="1066800" cy="381000"/>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4389437" y="2419168"/>
            <a:ext cx="1066800" cy="381000"/>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TextBox 84"/>
          <p:cNvSpPr txBox="1"/>
          <p:nvPr/>
        </p:nvSpPr>
        <p:spPr>
          <a:xfrm>
            <a:off x="711679" y="2404657"/>
            <a:ext cx="11430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lumMod val="75000"/>
                  </a:srgbClr>
                </a:solidFill>
                <a:effectLst/>
                <a:uLnTx/>
                <a:uFillTx/>
                <a:latin typeface="Segoe UI"/>
                <a:ea typeface="+mn-ea"/>
                <a:cs typeface="+mn-cs"/>
              </a:rPr>
              <a:t>Routing</a:t>
            </a:r>
          </a:p>
        </p:txBody>
      </p:sp>
      <p:sp>
        <p:nvSpPr>
          <p:cNvPr id="87" name="TextBox 86"/>
          <p:cNvSpPr txBox="1"/>
          <p:nvPr/>
        </p:nvSpPr>
        <p:spPr>
          <a:xfrm>
            <a:off x="1864758" y="2338438"/>
            <a:ext cx="1143000" cy="575029"/>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lumMod val="75000"/>
                  </a:srgbClr>
                </a:solidFill>
                <a:effectLst/>
                <a:uLnTx/>
                <a:uFillTx/>
                <a:latin typeface="Segoe UI"/>
                <a:ea typeface="+mn-ea"/>
                <a:cs typeface="+mn-cs"/>
              </a:rPr>
              <a:t>Service Discovery</a:t>
            </a:r>
          </a:p>
        </p:txBody>
      </p:sp>
      <p:sp>
        <p:nvSpPr>
          <p:cNvPr id="88" name="TextBox 87"/>
          <p:cNvSpPr txBox="1"/>
          <p:nvPr/>
        </p:nvSpPr>
        <p:spPr>
          <a:xfrm>
            <a:off x="3088390" y="2338438"/>
            <a:ext cx="1143000" cy="575029"/>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lumMod val="75000"/>
                  </a:srgbClr>
                </a:solidFill>
                <a:effectLst/>
                <a:uLnTx/>
                <a:uFillTx/>
                <a:latin typeface="Segoe UI"/>
                <a:ea typeface="+mn-ea"/>
                <a:cs typeface="+mn-cs"/>
              </a:rPr>
              <a:t>Container Scheduling</a:t>
            </a:r>
          </a:p>
        </p:txBody>
      </p:sp>
      <p:sp>
        <p:nvSpPr>
          <p:cNvPr id="89" name="TextBox 88"/>
          <p:cNvSpPr txBox="1"/>
          <p:nvPr/>
        </p:nvSpPr>
        <p:spPr>
          <a:xfrm>
            <a:off x="4312022" y="2385011"/>
            <a:ext cx="11430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lumMod val="75000"/>
                  </a:srgbClr>
                </a:solidFill>
                <a:effectLst/>
                <a:uLnTx/>
                <a:uFillTx/>
                <a:latin typeface="Segoe UI"/>
                <a:ea typeface="+mn-ea"/>
                <a:cs typeface="+mn-cs"/>
              </a:rPr>
              <a:t>Configuration</a:t>
            </a:r>
          </a:p>
        </p:txBody>
      </p:sp>
      <p:sp>
        <p:nvSpPr>
          <p:cNvPr id="90" name="TextBox 89"/>
          <p:cNvSpPr txBox="1"/>
          <p:nvPr/>
        </p:nvSpPr>
        <p:spPr>
          <a:xfrm>
            <a:off x="884237" y="2857425"/>
            <a:ext cx="44958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Segoe UI"/>
                <a:ea typeface="+mn-ea"/>
                <a:cs typeface="+mn-cs"/>
              </a:rPr>
              <a:t>Microservices</a:t>
            </a:r>
            <a:r>
              <a:rPr kumimoji="0" lang="en-US" sz="1000" b="0" i="0" u="none" strike="noStrike" kern="1200" cap="none" spc="0" normalizeH="0" baseline="0" noProof="0" dirty="0">
                <a:ln>
                  <a:noFill/>
                </a:ln>
                <a:solidFill>
                  <a:srgbClr val="FFFFFF"/>
                </a:solidFill>
                <a:effectLst/>
                <a:uLnTx/>
                <a:uFillTx/>
                <a:latin typeface="Segoe UI"/>
                <a:ea typeface="+mn-ea"/>
                <a:cs typeface="+mn-cs"/>
              </a:rPr>
              <a:t> Application Framework :: Spring Boot, </a:t>
            </a:r>
            <a:r>
              <a:rPr kumimoji="0" lang="en-US" sz="1000" b="0" i="0" u="none" strike="noStrike" kern="1200" cap="none" spc="0" normalizeH="0" baseline="0" noProof="0" dirty="0" err="1">
                <a:ln>
                  <a:noFill/>
                </a:ln>
                <a:solidFill>
                  <a:srgbClr val="FFFFFF"/>
                </a:solidFill>
                <a:effectLst/>
                <a:uLnTx/>
                <a:uFillTx/>
                <a:latin typeface="Segoe UI"/>
                <a:ea typeface="+mn-ea"/>
                <a:cs typeface="+mn-cs"/>
              </a:rPr>
              <a:t>.Net</a:t>
            </a:r>
            <a:r>
              <a:rPr kumimoji="0" lang="en-US" sz="1000" b="0" i="0" u="none" strike="noStrike" kern="1200" cap="none" spc="0" normalizeH="0" baseline="0" noProof="0" dirty="0">
                <a:ln>
                  <a:noFill/>
                </a:ln>
                <a:solidFill>
                  <a:srgbClr val="FFFFFF"/>
                </a:solidFill>
                <a:effectLst/>
                <a:uLnTx/>
                <a:uFillTx/>
                <a:latin typeface="Segoe UI"/>
                <a:ea typeface="+mn-ea"/>
                <a:cs typeface="+mn-cs"/>
              </a:rPr>
              <a:t>, Ruby, , Go</a:t>
            </a:r>
          </a:p>
        </p:txBody>
      </p:sp>
      <p:sp>
        <p:nvSpPr>
          <p:cNvPr id="91" name="TextBox 90"/>
          <p:cNvSpPr txBox="1"/>
          <p:nvPr/>
        </p:nvSpPr>
        <p:spPr>
          <a:xfrm>
            <a:off x="1168879" y="3308978"/>
            <a:ext cx="15240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lumMod val="75000"/>
                  </a:srgbClr>
                </a:solidFill>
                <a:effectLst/>
                <a:uLnTx/>
                <a:uFillTx/>
                <a:latin typeface="Segoe UI"/>
                <a:ea typeface="+mn-ea"/>
                <a:cs typeface="+mn-cs"/>
              </a:rPr>
              <a:t>Logging &amp; Metrics</a:t>
            </a:r>
          </a:p>
        </p:txBody>
      </p:sp>
      <p:sp>
        <p:nvSpPr>
          <p:cNvPr id="92" name="TextBox 91"/>
          <p:cNvSpPr txBox="1"/>
          <p:nvPr/>
        </p:nvSpPr>
        <p:spPr>
          <a:xfrm>
            <a:off x="3515353" y="3314625"/>
            <a:ext cx="1524000" cy="43653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lumMod val="75000"/>
                  </a:srgbClr>
                </a:solidFill>
                <a:effectLst/>
                <a:uLnTx/>
                <a:uFillTx/>
                <a:latin typeface="Segoe UI"/>
                <a:ea typeface="+mn-ea"/>
                <a:cs typeface="+mn-cs"/>
              </a:rPr>
              <a:t>Messaging</a:t>
            </a:r>
          </a:p>
        </p:txBody>
      </p:sp>
      <p:sp>
        <p:nvSpPr>
          <p:cNvPr id="93" name="Rectangle 92"/>
          <p:cNvSpPr/>
          <p:nvPr/>
        </p:nvSpPr>
        <p:spPr>
          <a:xfrm>
            <a:off x="427037" y="1363662"/>
            <a:ext cx="6705600" cy="685800"/>
          </a:xfrm>
          <a:prstGeom prst="rect">
            <a:avLst/>
          </a:prstGeom>
          <a:noFill/>
          <a:ln>
            <a:solidFill>
              <a:srgbClr val="A2A1A2"/>
            </a:solidFill>
            <a:prstDash val="sysDash"/>
          </a:ln>
          <a:effectLst/>
        </p:spPr>
        <p:style>
          <a:lnRef idx="1">
            <a:schemeClr val="accent1"/>
          </a:lnRef>
          <a:fillRef idx="3">
            <a:schemeClr val="accent1"/>
          </a:fillRef>
          <a:effectRef idx="2">
            <a:schemeClr val="accent1"/>
          </a:effectRef>
          <a:fontRef idx="minor">
            <a:schemeClr val="lt1"/>
          </a:fontRef>
        </p:style>
        <p:txBody>
          <a:bodyPr lIns="124350" tIns="62175" rIns="124350" bIns="62175" rtlCol="0" anchor="ctr"/>
          <a:lstStyle/>
          <a:p>
            <a:pPr marL="0" marR="0" lvl="0" indent="0" algn="ctr" defTabSz="124350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lumMod val="75000"/>
                  </a:srgbClr>
                </a:solidFill>
                <a:effectLst/>
                <a:uLnTx/>
                <a:uFillTx/>
                <a:latin typeface="Segoe UI"/>
                <a:ea typeface="+mn-ea"/>
                <a:cs typeface="+mn-cs"/>
                <a:sym typeface="Arial"/>
                <a:rtl val="0"/>
              </a:rPr>
              <a:t>Agile Development</a:t>
            </a:r>
          </a:p>
        </p:txBody>
      </p:sp>
      <p:pic>
        <p:nvPicPr>
          <p:cNvPr id="95" name="Picture 94"/>
          <p:cNvPicPr>
            <a:picLocks noChangeAspect="1"/>
          </p:cNvPicPr>
          <p:nvPr/>
        </p:nvPicPr>
        <p:blipFill rotWithShape="1">
          <a:blip r:embed="rId2"/>
          <a:srcRect l="-1" r="-5440"/>
          <a:stretch/>
        </p:blipFill>
        <p:spPr>
          <a:xfrm>
            <a:off x="7361237" y="1516062"/>
            <a:ext cx="1871312" cy="425878"/>
          </a:xfrm>
          <a:prstGeom prst="rect">
            <a:avLst/>
          </a:prstGeom>
        </p:spPr>
      </p:pic>
      <p:pic>
        <p:nvPicPr>
          <p:cNvPr id="96" name="Picture 95" descr="MS-Azure_rgb_Bl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837" y="5173662"/>
            <a:ext cx="2133600" cy="490814"/>
          </a:xfrm>
          <a:prstGeom prst="rect">
            <a:avLst/>
          </a:prstGeom>
        </p:spPr>
      </p:pic>
      <p:pic>
        <p:nvPicPr>
          <p:cNvPr id="97" name="Picture 96"/>
          <p:cNvPicPr>
            <a:picLocks noChangeAspect="1"/>
          </p:cNvPicPr>
          <p:nvPr/>
        </p:nvPicPr>
        <p:blipFill>
          <a:blip r:embed="rId4"/>
          <a:stretch>
            <a:fillRect/>
          </a:stretch>
        </p:blipFill>
        <p:spPr>
          <a:xfrm>
            <a:off x="7361237" y="2401245"/>
            <a:ext cx="1817292" cy="590620"/>
          </a:xfrm>
          <a:prstGeom prst="rect">
            <a:avLst/>
          </a:prstGeom>
        </p:spPr>
      </p:pic>
      <p:pic>
        <p:nvPicPr>
          <p:cNvPr id="98" name="Picture 97" descr="PivotalCloudFoundry-Logo-Horizontal-OnLight.eps"/>
          <p:cNvPicPr>
            <a:picLocks noChangeAspect="1"/>
          </p:cNvPicPr>
          <p:nvPr/>
        </p:nvPicPr>
        <p:blipFill rotWithShape="1">
          <a:blip r:embed="rId5">
            <a:extLst>
              <a:ext uri="{28A0092B-C50C-407E-A947-70E740481C1C}">
                <a14:useLocalDpi xmlns:a14="http://schemas.microsoft.com/office/drawing/2010/main" val="0"/>
              </a:ext>
            </a:extLst>
          </a:blip>
          <a:srcRect l="13688" t="34677" r="12486" b="38150"/>
          <a:stretch/>
        </p:blipFill>
        <p:spPr>
          <a:xfrm>
            <a:off x="7208837" y="3087045"/>
            <a:ext cx="2454773" cy="698150"/>
          </a:xfrm>
          <a:prstGeom prst="rect">
            <a:avLst/>
          </a:prstGeom>
        </p:spPr>
      </p:pic>
      <p:cxnSp>
        <p:nvCxnSpPr>
          <p:cNvPr id="100" name="Straight Connector 99"/>
          <p:cNvCxnSpPr/>
          <p:nvPr/>
        </p:nvCxnSpPr>
        <p:spPr>
          <a:xfrm>
            <a:off x="198437" y="2085346"/>
            <a:ext cx="11430000" cy="0"/>
          </a:xfrm>
          <a:prstGeom prst="line">
            <a:avLst/>
          </a:prstGeom>
          <a:ln w="3175" cmpd="sng">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98437" y="4106862"/>
            <a:ext cx="11430000" cy="0"/>
          </a:xfrm>
          <a:prstGeom prst="line">
            <a:avLst/>
          </a:prstGeom>
          <a:ln w="3175" cmpd="sng">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47237" y="1287462"/>
            <a:ext cx="2514600" cy="867417"/>
          </a:xfrm>
          <a:prstGeom prst="rect">
            <a:avLst/>
          </a:prstGeom>
          <a:noFill/>
        </p:spPr>
        <p:txBody>
          <a:bodyPr wrap="square" lIns="182880" tIns="146304" rIns="182880" bIns="146304"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Accelerate App creation</a:t>
            </a:r>
          </a:p>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20+ years of Agile experience</a:t>
            </a:r>
          </a:p>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16 Labs worldwide</a:t>
            </a:r>
          </a:p>
        </p:txBody>
      </p:sp>
      <p:sp>
        <p:nvSpPr>
          <p:cNvPr id="103" name="TextBox 102"/>
          <p:cNvSpPr txBox="1"/>
          <p:nvPr/>
        </p:nvSpPr>
        <p:spPr>
          <a:xfrm>
            <a:off x="9647237" y="2219628"/>
            <a:ext cx="2514600" cy="867417"/>
          </a:xfrm>
          <a:prstGeom prst="rect">
            <a:avLst/>
          </a:prstGeom>
          <a:noFill/>
        </p:spPr>
        <p:txBody>
          <a:bodyPr wrap="square" lIns="182880" tIns="146304" rIns="182880" bIns="146304"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 Java App Framework</a:t>
            </a:r>
          </a:p>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Microservices</a:t>
            </a: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Framework</a:t>
            </a:r>
          </a:p>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 Cloud Framework</a:t>
            </a:r>
          </a:p>
        </p:txBody>
      </p:sp>
      <p:sp>
        <p:nvSpPr>
          <p:cNvPr id="104" name="TextBox 103"/>
          <p:cNvSpPr txBox="1"/>
          <p:nvPr/>
        </p:nvSpPr>
        <p:spPr>
          <a:xfrm>
            <a:off x="9647237" y="3087045"/>
            <a:ext cx="2667000" cy="867417"/>
          </a:xfrm>
          <a:prstGeom prst="rect">
            <a:avLst/>
          </a:prstGeom>
          <a:noFill/>
        </p:spPr>
        <p:txBody>
          <a:bodyPr wrap="square" lIns="182880" tIns="146304" rIns="182880" bIns="146304"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Infrastructure Independent</a:t>
            </a:r>
          </a:p>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Open Source Software</a:t>
            </a:r>
          </a:p>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Rapidly grown partner ecosystem</a:t>
            </a:r>
          </a:p>
        </p:txBody>
      </p:sp>
      <p:sp>
        <p:nvSpPr>
          <p:cNvPr id="106" name="TextBox 105"/>
          <p:cNvSpPr txBox="1"/>
          <p:nvPr/>
        </p:nvSpPr>
        <p:spPr>
          <a:xfrm>
            <a:off x="9647237" y="4929746"/>
            <a:ext cx="2514600" cy="1005916"/>
          </a:xfrm>
          <a:prstGeom prst="rect">
            <a:avLst/>
          </a:prstGeom>
          <a:noFill/>
        </p:spPr>
        <p:txBody>
          <a:bodyPr wrap="square" lIns="182880" tIns="146304" rIns="182880" bIns="146304"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High value application &amp; </a:t>
            </a:r>
            <a:b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data services built in</a:t>
            </a:r>
          </a:p>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Global presence</a:t>
            </a:r>
          </a:p>
          <a:p>
            <a:pPr marL="285750" marR="0" lvl="0" indent="-285750" algn="l" defTabSz="932742" rtl="0" eaLnBrk="1" fontAlgn="auto" latinLnBrk="0" hangingPunct="1">
              <a:lnSpc>
                <a:spcPct val="90000"/>
              </a:lnSpc>
              <a:spcBef>
                <a:spcPts val="0"/>
              </a:spcBef>
              <a:spcAft>
                <a:spcPts val="600"/>
              </a:spcAft>
              <a:buClrTx/>
              <a:buSzTx/>
              <a:buFont typeface="Arial"/>
              <a:buChar char="•"/>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Pay for what you consume</a:t>
            </a:r>
          </a:p>
        </p:txBody>
      </p:sp>
      <p:sp>
        <p:nvSpPr>
          <p:cNvPr id="70" name="TextBox 69"/>
          <p:cNvSpPr txBox="1"/>
          <p:nvPr/>
        </p:nvSpPr>
        <p:spPr>
          <a:xfrm>
            <a:off x="2632869" y="3730294"/>
            <a:ext cx="2293937" cy="43653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Pivotal Cloud Foundry Operations</a:t>
            </a:r>
          </a:p>
        </p:txBody>
      </p:sp>
      <p:sp>
        <p:nvSpPr>
          <p:cNvPr id="64" name="Text Placeholder 1"/>
          <p:cNvSpPr txBox="1">
            <a:spLocks/>
          </p:cNvSpPr>
          <p:nvPr/>
        </p:nvSpPr>
        <p:spPr>
          <a:xfrm>
            <a:off x="274637" y="830262"/>
            <a:ext cx="11887200" cy="46679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Pivotal Cloud Foundry integrated with Azure Platform Services available in the Azure Marketplace </a:t>
            </a:r>
          </a:p>
        </p:txBody>
      </p:sp>
      <p:sp>
        <p:nvSpPr>
          <p:cNvPr id="68" name="Shape 165"/>
          <p:cNvSpPr txBox="1">
            <a:spLocks/>
          </p:cNvSpPr>
          <p:nvPr/>
        </p:nvSpPr>
        <p:spPr>
          <a:xfrm>
            <a:off x="274639" y="295275"/>
            <a:ext cx="11889564" cy="534988"/>
          </a:xfrm>
          <a:prstGeom prst="rect">
            <a:avLst/>
          </a:prstGeom>
          <a:noFill/>
          <a:ln>
            <a:noFill/>
          </a:ln>
        </p:spPr>
        <p:txBody>
          <a:bodyPr vert="horz" wrap="square" lIns="124338" tIns="124338" rIns="124338" bIns="124338" rtlCol="0" anchor="t"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
                <a:srgbClr val="008774"/>
              </a:buClr>
              <a:buSzPct val="25000"/>
              <a:buFontTx/>
              <a:buNone/>
              <a:tabLst/>
              <a:defRPr/>
            </a:pPr>
            <a:r>
              <a:rPr kumimoji="0" lang="en-US" sz="2800" b="0" i="0" u="none" strike="noStrike" kern="1200" cap="none" spc="-102" normalizeH="0" baseline="0" noProof="0" dirty="0">
                <a:ln w="3175">
                  <a:noFill/>
                </a:ln>
                <a:solidFill>
                  <a:srgbClr val="008774"/>
                </a:solidFill>
                <a:effectLst/>
                <a:uLnTx/>
                <a:uFillTx/>
                <a:latin typeface="Segoe UI Light"/>
                <a:ea typeface="+mn-ea"/>
                <a:cs typeface="Segoe UI" pitchFamily="34" charset="0"/>
              </a:rPr>
              <a:t>Developers focus on generating value for customers </a:t>
            </a:r>
          </a:p>
        </p:txBody>
      </p:sp>
      <p:sp>
        <p:nvSpPr>
          <p:cNvPr id="84" name="Rectangle 83"/>
          <p:cNvSpPr/>
          <p:nvPr/>
        </p:nvSpPr>
        <p:spPr bwMode="auto">
          <a:xfrm>
            <a:off x="5684837" y="2419168"/>
            <a:ext cx="1219200" cy="3059294"/>
          </a:xfrm>
          <a:prstGeom prst="rect">
            <a:avLst/>
          </a:prstGeom>
          <a:solidFill>
            <a:srgbClr val="008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5303837" y="4390992"/>
            <a:ext cx="1447800" cy="990600"/>
          </a:xfrm>
          <a:prstGeom prst="rect">
            <a:avLst/>
          </a:prstGeom>
          <a:solidFill>
            <a:srgbClr val="1326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p:cNvSpPr txBox="1"/>
          <p:nvPr/>
        </p:nvSpPr>
        <p:spPr>
          <a:xfrm>
            <a:off x="5456237" y="4577963"/>
            <a:ext cx="1143000" cy="65197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Hybrid</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Operations</a:t>
            </a:r>
          </a:p>
        </p:txBody>
      </p:sp>
      <p:sp>
        <p:nvSpPr>
          <p:cNvPr id="86" name="TextBox 85"/>
          <p:cNvSpPr txBox="1"/>
          <p:nvPr/>
        </p:nvSpPr>
        <p:spPr>
          <a:xfrm>
            <a:off x="5720721" y="2659062"/>
            <a:ext cx="1143000" cy="14214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Pivotal</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Application</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Services</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Azure Platform Services</a:t>
            </a:r>
          </a:p>
        </p:txBody>
      </p:sp>
    </p:spTree>
    <p:extLst>
      <p:ext uri="{BB962C8B-B14F-4D97-AF65-F5344CB8AC3E}">
        <p14:creationId xmlns:p14="http://schemas.microsoft.com/office/powerpoint/2010/main" val="244969054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8037" y="2201862"/>
            <a:ext cx="10515600" cy="2057400"/>
          </a:xfrm>
        </p:spPr>
        <p:txBody>
          <a:bodyPr/>
          <a:lstStyle/>
          <a:p>
            <a:r>
              <a:rPr lang="en-US" dirty="0"/>
              <a:t>Cloud Foundry  + Azure Services</a:t>
            </a:r>
          </a:p>
        </p:txBody>
      </p:sp>
    </p:spTree>
    <p:extLst>
      <p:ext uri="{BB962C8B-B14F-4D97-AF65-F5344CB8AC3E}">
        <p14:creationId xmlns:p14="http://schemas.microsoft.com/office/powerpoint/2010/main" val="187995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Foundry Service Brokers</a:t>
            </a:r>
          </a:p>
        </p:txBody>
      </p:sp>
      <p:sp>
        <p:nvSpPr>
          <p:cNvPr id="2" name="Text Placeholder 1"/>
          <p:cNvSpPr>
            <a:spLocks noGrp="1"/>
          </p:cNvSpPr>
          <p:nvPr>
            <p:ph type="body" sz="quarter" idx="10"/>
          </p:nvPr>
        </p:nvSpPr>
        <p:spPr>
          <a:xfrm>
            <a:off x="427037" y="1592262"/>
            <a:ext cx="5486399" cy="3157788"/>
          </a:xfrm>
        </p:spPr>
        <p:txBody>
          <a:bodyPr/>
          <a:lstStyle/>
          <a:p>
            <a:pPr marL="0" indent="0">
              <a:buNone/>
            </a:pPr>
            <a:r>
              <a:rPr lang="en-US" sz="3600" dirty="0"/>
              <a:t>A service is an external application dependency or component such as:</a:t>
            </a:r>
          </a:p>
          <a:p>
            <a:pPr lvl="1"/>
            <a:r>
              <a:rPr lang="en-US" dirty="0"/>
              <a:t>External state; database, cache, message queue</a:t>
            </a:r>
          </a:p>
          <a:p>
            <a:pPr lvl="1"/>
            <a:r>
              <a:rPr lang="en-US" dirty="0"/>
              <a:t>Tools; monitoring app, external logging sink, OAuth security</a:t>
            </a:r>
          </a:p>
        </p:txBody>
      </p:sp>
      <p:sp>
        <p:nvSpPr>
          <p:cNvPr id="4" name="Text Placeholder 3"/>
          <p:cNvSpPr>
            <a:spLocks noGrp="1"/>
          </p:cNvSpPr>
          <p:nvPr>
            <p:ph type="body" sz="quarter" idx="11"/>
          </p:nvPr>
        </p:nvSpPr>
        <p:spPr>
          <a:xfrm>
            <a:off x="6675439" y="1212849"/>
            <a:ext cx="5486399" cy="2894013"/>
          </a:xfrm>
        </p:spPr>
        <p:txBody>
          <a:bodyPr/>
          <a:lstStyle/>
          <a:p>
            <a:pPr marL="0" indent="0">
              <a:buNone/>
            </a:pPr>
            <a:r>
              <a:rPr lang="en-US" sz="4000" dirty="0"/>
              <a:t>Service Broker</a:t>
            </a:r>
            <a:r>
              <a:rPr lang="en-US" dirty="0"/>
              <a:t>:</a:t>
            </a:r>
          </a:p>
          <a:p>
            <a:r>
              <a:rPr lang="en-US" dirty="0"/>
              <a:t>Enables developers to discover and integrate their CF applications with other Services.</a:t>
            </a:r>
          </a:p>
          <a:p>
            <a:pPr marL="0" indent="0">
              <a:buNone/>
            </a:pPr>
            <a:endParaRPr lang="en-US" dirty="0"/>
          </a:p>
          <a:p>
            <a:pPr marL="0" indent="0">
              <a:buNone/>
            </a:pPr>
            <a:endParaRPr lang="en-US" dirty="0"/>
          </a:p>
        </p:txBody>
      </p:sp>
      <p:sp>
        <p:nvSpPr>
          <p:cNvPr id="8" name="Rectangle 7"/>
          <p:cNvSpPr/>
          <p:nvPr/>
        </p:nvSpPr>
        <p:spPr bwMode="auto">
          <a:xfrm>
            <a:off x="6827838" y="4411662"/>
            <a:ext cx="5181600" cy="24384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cf</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marketplace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                    plans                     description</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azurestorageblob</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default*                  Provides Azure Storage Service, including storage account creation, container creation, access key generation</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mysql</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100mb-dev                 MySQL service for application development and testing</a:t>
            </a:r>
          </a:p>
        </p:txBody>
      </p:sp>
      <p:sp>
        <p:nvSpPr>
          <p:cNvPr id="5" name="Rectangle 4"/>
          <p:cNvSpPr/>
          <p:nvPr/>
        </p:nvSpPr>
        <p:spPr bwMode="auto">
          <a:xfrm>
            <a:off x="6827838" y="4411662"/>
            <a:ext cx="5181600" cy="24384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cf</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create-service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myAzureStorageService</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a service instance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cf</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bind-service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myApp</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myAzureStorageService</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bind service to my app</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cf</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restage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myApp</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restart my app</a:t>
            </a:r>
          </a:p>
        </p:txBody>
      </p:sp>
      <p:pic>
        <p:nvPicPr>
          <p:cNvPr id="9" name="Picture 8"/>
          <p:cNvPicPr>
            <a:picLocks noChangeAspect="1"/>
          </p:cNvPicPr>
          <p:nvPr/>
        </p:nvPicPr>
        <p:blipFill>
          <a:blip r:embed="rId3"/>
          <a:stretch>
            <a:fillRect/>
          </a:stretch>
        </p:blipFill>
        <p:spPr>
          <a:xfrm>
            <a:off x="579437" y="5129463"/>
            <a:ext cx="5333999" cy="1628775"/>
          </a:xfrm>
          <a:prstGeom prst="rect">
            <a:avLst/>
          </a:prstGeom>
        </p:spPr>
      </p:pic>
    </p:spTree>
    <p:extLst>
      <p:ext uri="{BB962C8B-B14F-4D97-AF65-F5344CB8AC3E}">
        <p14:creationId xmlns:p14="http://schemas.microsoft.com/office/powerpoint/2010/main" val="32234521"/>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uiExpand="1" build="p"/>
      <p:bldP spid="8"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049462"/>
            <a:ext cx="11887200" cy="4677306"/>
          </a:xfrm>
        </p:spPr>
        <p:txBody>
          <a:bodyPr/>
          <a:lstStyle/>
          <a:p>
            <a:pPr marL="0" indent="0">
              <a:buNone/>
            </a:pPr>
            <a:r>
              <a:rPr lang="en-US" b="1" dirty="0"/>
              <a:t>Azure Storage Broker:</a:t>
            </a:r>
          </a:p>
          <a:p>
            <a:pPr marL="0" indent="0">
              <a:buNone/>
            </a:pPr>
            <a:endParaRPr lang="en-US" dirty="0"/>
          </a:p>
          <a:p>
            <a:r>
              <a:rPr lang="en-US" dirty="0"/>
              <a:t>Provision :  Create Storage account</a:t>
            </a:r>
          </a:p>
          <a:p>
            <a:r>
              <a:rPr lang="en-US" dirty="0"/>
              <a:t>Bind : Provide storage information as Environment variables</a:t>
            </a:r>
          </a:p>
          <a:p>
            <a:pPr marL="0" indent="0">
              <a:buNone/>
            </a:pPr>
            <a:endParaRPr lang="en-US" dirty="0"/>
          </a:p>
          <a:p>
            <a:pPr marL="0" indent="0">
              <a:buNone/>
            </a:pPr>
            <a:endParaRPr lang="en-US" dirty="0"/>
          </a:p>
        </p:txBody>
      </p:sp>
      <p:sp>
        <p:nvSpPr>
          <p:cNvPr id="5" name="Title 4"/>
          <p:cNvSpPr>
            <a:spLocks noGrp="1"/>
          </p:cNvSpPr>
          <p:nvPr>
            <p:ph type="title"/>
          </p:nvPr>
        </p:nvSpPr>
        <p:spPr>
          <a:xfrm>
            <a:off x="274639" y="295275"/>
            <a:ext cx="11889564" cy="2135187"/>
          </a:xfrm>
        </p:spPr>
        <p:txBody>
          <a:bodyPr/>
          <a:lstStyle/>
          <a:p>
            <a:r>
              <a:rPr lang="en-US" dirty="0"/>
              <a:t>Demo app : Azure Storage Service Broker &amp; Azure Storage consumer</a:t>
            </a:r>
          </a:p>
        </p:txBody>
      </p:sp>
    </p:spTree>
    <p:extLst>
      <p:ext uri="{BB962C8B-B14F-4D97-AF65-F5344CB8AC3E}">
        <p14:creationId xmlns:p14="http://schemas.microsoft.com/office/powerpoint/2010/main" val="371935824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64832" y="1820862"/>
            <a:ext cx="10301605" cy="3705373"/>
          </a:xfrm>
        </p:spPr>
        <p:txBody>
          <a:bodyPr/>
          <a:lstStyle/>
          <a:p>
            <a:r>
              <a:rPr lang="en-US" sz="4400" dirty="0"/>
              <a:t>Azure CPI </a:t>
            </a:r>
            <a:r>
              <a:rPr lang="en-US" sz="4400" dirty="0" err="1"/>
              <a:t>Github</a:t>
            </a:r>
            <a:r>
              <a:rPr lang="en-US" sz="4400" dirty="0"/>
              <a:t> Branch:</a:t>
            </a:r>
          </a:p>
          <a:p>
            <a:pPr marL="241254" lvl="1" indent="0">
              <a:buNone/>
            </a:pPr>
            <a:r>
              <a:rPr lang="en-US" dirty="0">
                <a:hlinkClick r:id="rId2"/>
              </a:rPr>
              <a:t>https://github.com/cloudfoundry-incubator/bosh-azure-cpi-release</a:t>
            </a:r>
            <a:endParaRPr lang="en-US" dirty="0"/>
          </a:p>
          <a:p>
            <a:endParaRPr lang="en-US" dirty="0"/>
          </a:p>
          <a:p>
            <a:r>
              <a:rPr lang="en-US" sz="4400" dirty="0"/>
              <a:t>Azure Service Broker Branch</a:t>
            </a:r>
          </a:p>
          <a:p>
            <a:pPr marL="241254" lvl="1" indent="0">
              <a:buNone/>
            </a:pPr>
            <a:r>
              <a:rPr lang="en-US" dirty="0"/>
              <a:t>- Coming soon (in final review)!</a:t>
            </a:r>
          </a:p>
          <a:p>
            <a:endParaRPr lang="en-US" dirty="0"/>
          </a:p>
        </p:txBody>
      </p:sp>
      <p:sp>
        <p:nvSpPr>
          <p:cNvPr id="3" name="Title 2"/>
          <p:cNvSpPr>
            <a:spLocks noGrp="1"/>
          </p:cNvSpPr>
          <p:nvPr>
            <p:ph type="title"/>
          </p:nvPr>
        </p:nvSpPr>
        <p:spPr/>
        <p:txBody>
          <a:bodyPr/>
          <a:lstStyle/>
          <a:p>
            <a:r>
              <a:rPr lang="en-US" dirty="0"/>
              <a:t>Contributing Code :</a:t>
            </a:r>
          </a:p>
        </p:txBody>
      </p:sp>
    </p:spTree>
    <p:extLst>
      <p:ext uri="{BB962C8B-B14F-4D97-AF65-F5344CB8AC3E}">
        <p14:creationId xmlns:p14="http://schemas.microsoft.com/office/powerpoint/2010/main" val="421720952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151" y="34548"/>
            <a:ext cx="11889564" cy="917575"/>
          </a:xfrm>
        </p:spPr>
        <p:txBody>
          <a:bodyPr/>
          <a:lstStyle/>
          <a:p>
            <a:r>
              <a:rPr lang="en-US" sz="4000" dirty="0"/>
              <a:t>Cloud Foundry-Azure Integration – Asks from customers</a:t>
            </a:r>
          </a:p>
        </p:txBody>
      </p:sp>
      <p:pic>
        <p:nvPicPr>
          <p:cNvPr id="3" name="Picture 2"/>
          <p:cNvPicPr>
            <a:picLocks noChangeAspect="1"/>
          </p:cNvPicPr>
          <p:nvPr/>
        </p:nvPicPr>
        <p:blipFill>
          <a:blip r:embed="rId2"/>
          <a:stretch>
            <a:fillRect/>
          </a:stretch>
        </p:blipFill>
        <p:spPr>
          <a:xfrm>
            <a:off x="71754" y="1363662"/>
            <a:ext cx="7695266" cy="5130178"/>
          </a:xfrm>
          <a:prstGeom prst="rect">
            <a:avLst/>
          </a:prstGeom>
        </p:spPr>
      </p:pic>
      <p:sp>
        <p:nvSpPr>
          <p:cNvPr id="4" name="Rectangle 3"/>
          <p:cNvSpPr/>
          <p:nvPr/>
        </p:nvSpPr>
        <p:spPr bwMode="auto">
          <a:xfrm>
            <a:off x="8428037" y="1592262"/>
            <a:ext cx="3657600" cy="5334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Application Gateway</a:t>
            </a:r>
          </a:p>
        </p:txBody>
      </p:sp>
      <p:sp>
        <p:nvSpPr>
          <p:cNvPr id="5" name="Rectangle 4"/>
          <p:cNvSpPr/>
          <p:nvPr/>
        </p:nvSpPr>
        <p:spPr bwMode="auto">
          <a:xfrm>
            <a:off x="8428037" y="2256269"/>
            <a:ext cx="3657600" cy="5334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Active Directory</a:t>
            </a:r>
          </a:p>
        </p:txBody>
      </p:sp>
      <p:sp>
        <p:nvSpPr>
          <p:cNvPr id="6" name="Rectangle 5"/>
          <p:cNvSpPr/>
          <p:nvPr/>
        </p:nvSpPr>
        <p:spPr bwMode="auto">
          <a:xfrm>
            <a:off x="8428037" y="4010499"/>
            <a:ext cx="3657600" cy="5334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Blob Storage</a:t>
            </a:r>
          </a:p>
        </p:txBody>
      </p:sp>
      <p:sp>
        <p:nvSpPr>
          <p:cNvPr id="7" name="Rectangle 6"/>
          <p:cNvSpPr/>
          <p:nvPr/>
        </p:nvSpPr>
        <p:spPr bwMode="auto">
          <a:xfrm>
            <a:off x="8428037" y="4716462"/>
            <a:ext cx="3657600" cy="990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SQL,  </a:t>
            </a:r>
            <a:r>
              <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rPr>
              <a:t>KeyVault</a:t>
            </a: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 </a:t>
            </a:r>
            <a:r>
              <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rPr>
              <a:t>ServiceBus</a:t>
            </a: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 </a:t>
            </a:r>
            <a:r>
              <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rPr>
              <a:t>EventHub</a:t>
            </a: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t>
            </a:r>
          </a:p>
        </p:txBody>
      </p:sp>
      <p:sp>
        <p:nvSpPr>
          <p:cNvPr id="8" name="Rectangle 7"/>
          <p:cNvSpPr/>
          <p:nvPr/>
        </p:nvSpPr>
        <p:spPr bwMode="auto">
          <a:xfrm>
            <a:off x="8428037" y="5859462"/>
            <a:ext cx="3657600" cy="5334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Operations Manager Suite</a:t>
            </a:r>
          </a:p>
        </p:txBody>
      </p:sp>
      <p:sp>
        <p:nvSpPr>
          <p:cNvPr id="9" name="Right Arrow 8"/>
          <p:cNvSpPr/>
          <p:nvPr/>
        </p:nvSpPr>
        <p:spPr bwMode="auto">
          <a:xfrm>
            <a:off x="7745776" y="1612033"/>
            <a:ext cx="597408" cy="484632"/>
          </a:xfrm>
          <a:prstGeom prst="rightArrow">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 name="Right Arrow 9"/>
          <p:cNvSpPr/>
          <p:nvPr/>
        </p:nvSpPr>
        <p:spPr bwMode="auto">
          <a:xfrm>
            <a:off x="7741303" y="2249065"/>
            <a:ext cx="597408" cy="484632"/>
          </a:xfrm>
          <a:prstGeom prst="rightArrow">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ight Arrow 10"/>
          <p:cNvSpPr/>
          <p:nvPr/>
        </p:nvSpPr>
        <p:spPr bwMode="auto">
          <a:xfrm>
            <a:off x="7735128" y="4055690"/>
            <a:ext cx="597408" cy="484632"/>
          </a:xfrm>
          <a:prstGeom prst="rightArrow">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ight Arrow 11"/>
          <p:cNvSpPr/>
          <p:nvPr/>
        </p:nvSpPr>
        <p:spPr bwMode="auto">
          <a:xfrm>
            <a:off x="7748876" y="4740846"/>
            <a:ext cx="597408" cy="484632"/>
          </a:xfrm>
          <a:prstGeom prst="rightArrow">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ight Arrow 12"/>
          <p:cNvSpPr/>
          <p:nvPr/>
        </p:nvSpPr>
        <p:spPr bwMode="auto">
          <a:xfrm>
            <a:off x="7748876" y="5883846"/>
            <a:ext cx="597408" cy="484632"/>
          </a:xfrm>
          <a:prstGeom prst="rightArrow">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ectangle 13"/>
          <p:cNvSpPr/>
          <p:nvPr/>
        </p:nvSpPr>
        <p:spPr bwMode="auto">
          <a:xfrm>
            <a:off x="579437" y="3798802"/>
            <a:ext cx="2819400" cy="5137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5" name="Rectangle 14"/>
          <p:cNvSpPr/>
          <p:nvPr/>
        </p:nvSpPr>
        <p:spPr bwMode="auto">
          <a:xfrm>
            <a:off x="8428037" y="3133384"/>
            <a:ext cx="3657600" cy="66541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Encryption, Azure Security Center</a:t>
            </a:r>
          </a:p>
        </p:txBody>
      </p:sp>
      <p:sp>
        <p:nvSpPr>
          <p:cNvPr id="16" name="Right Arrow 15"/>
          <p:cNvSpPr/>
          <p:nvPr/>
        </p:nvSpPr>
        <p:spPr bwMode="auto">
          <a:xfrm>
            <a:off x="7735128" y="3123204"/>
            <a:ext cx="597408" cy="484632"/>
          </a:xfrm>
          <a:prstGeom prst="rightArrow">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Rectangle 16"/>
          <p:cNvSpPr/>
          <p:nvPr/>
        </p:nvSpPr>
        <p:spPr bwMode="auto">
          <a:xfrm>
            <a:off x="198445" y="887689"/>
            <a:ext cx="7441884" cy="6503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Cloud Foundry</a:t>
            </a:r>
          </a:p>
        </p:txBody>
      </p:sp>
      <p:sp>
        <p:nvSpPr>
          <p:cNvPr id="18" name="Rectangle 17"/>
          <p:cNvSpPr/>
          <p:nvPr/>
        </p:nvSpPr>
        <p:spPr bwMode="auto">
          <a:xfrm>
            <a:off x="8428037" y="887689"/>
            <a:ext cx="3724678" cy="6503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p:txBody>
      </p:sp>
    </p:spTree>
    <p:extLst>
      <p:ext uri="{BB962C8B-B14F-4D97-AF65-F5344CB8AC3E}">
        <p14:creationId xmlns:p14="http://schemas.microsoft.com/office/powerpoint/2010/main" val="445041795"/>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PCF on Azure Roadmap</a:t>
            </a:r>
          </a:p>
        </p:txBody>
      </p:sp>
      <p:sp>
        <p:nvSpPr>
          <p:cNvPr id="22" name="Right Arrow 21"/>
          <p:cNvSpPr/>
          <p:nvPr/>
        </p:nvSpPr>
        <p:spPr>
          <a:xfrm>
            <a:off x="0" y="1983060"/>
            <a:ext cx="12401006" cy="285206"/>
          </a:xfrm>
          <a:prstGeom prst="rightArrow">
            <a:avLst/>
          </a:prstGeom>
          <a:solidFill>
            <a:schemeClr val="accent6"/>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Oval 22"/>
          <p:cNvSpPr/>
          <p:nvPr/>
        </p:nvSpPr>
        <p:spPr>
          <a:xfrm>
            <a:off x="1028859" y="1953669"/>
            <a:ext cx="320040" cy="320040"/>
          </a:xfrm>
          <a:prstGeom prst="ellipse">
            <a:avLst/>
          </a:prstGeom>
          <a:solidFill>
            <a:srgbClr val="FFFFFF"/>
          </a:solidFill>
          <a:ln w="762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Oval 23"/>
          <p:cNvSpPr/>
          <p:nvPr/>
        </p:nvSpPr>
        <p:spPr>
          <a:xfrm>
            <a:off x="2976563" y="1953669"/>
            <a:ext cx="320040" cy="320040"/>
          </a:xfrm>
          <a:prstGeom prst="ellipse">
            <a:avLst/>
          </a:prstGeom>
          <a:solidFill>
            <a:srgbClr val="FFFFFF"/>
          </a:solidFill>
          <a:ln w="762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Oval 24"/>
          <p:cNvSpPr/>
          <p:nvPr/>
        </p:nvSpPr>
        <p:spPr>
          <a:xfrm>
            <a:off x="4924267" y="1953669"/>
            <a:ext cx="320040" cy="320040"/>
          </a:xfrm>
          <a:prstGeom prst="ellipse">
            <a:avLst/>
          </a:prstGeom>
          <a:solidFill>
            <a:srgbClr val="FFFFFF"/>
          </a:solidFill>
          <a:ln w="762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Oval 25"/>
          <p:cNvSpPr/>
          <p:nvPr/>
        </p:nvSpPr>
        <p:spPr>
          <a:xfrm>
            <a:off x="6871971" y="1953669"/>
            <a:ext cx="320040" cy="320040"/>
          </a:xfrm>
          <a:prstGeom prst="ellipse">
            <a:avLst/>
          </a:prstGeom>
          <a:solidFill>
            <a:srgbClr val="FFFFFF"/>
          </a:solidFill>
          <a:ln w="762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26"/>
          <p:cNvSpPr/>
          <p:nvPr/>
        </p:nvSpPr>
        <p:spPr>
          <a:xfrm>
            <a:off x="8819675" y="1953669"/>
            <a:ext cx="320040" cy="320040"/>
          </a:xfrm>
          <a:prstGeom prst="ellipse">
            <a:avLst/>
          </a:prstGeom>
          <a:solidFill>
            <a:srgbClr val="FFFFFF"/>
          </a:solidFill>
          <a:ln w="762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Oval 27"/>
          <p:cNvSpPr/>
          <p:nvPr/>
        </p:nvSpPr>
        <p:spPr>
          <a:xfrm>
            <a:off x="10767379" y="1953669"/>
            <a:ext cx="320040" cy="320040"/>
          </a:xfrm>
          <a:prstGeom prst="ellipse">
            <a:avLst/>
          </a:prstGeom>
          <a:solidFill>
            <a:srgbClr val="FFFFFF"/>
          </a:solidFill>
          <a:ln w="762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TextBox 28"/>
          <p:cNvSpPr txBox="1"/>
          <p:nvPr/>
        </p:nvSpPr>
        <p:spPr>
          <a:xfrm>
            <a:off x="857699" y="1494366"/>
            <a:ext cx="66236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770">
                      <a:srgbClr val="505050"/>
                    </a:gs>
                    <a:gs pos="24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2013</a:t>
            </a:r>
          </a:p>
        </p:txBody>
      </p:sp>
      <p:sp>
        <p:nvSpPr>
          <p:cNvPr id="30" name="TextBox 29"/>
          <p:cNvSpPr txBox="1"/>
          <p:nvPr/>
        </p:nvSpPr>
        <p:spPr>
          <a:xfrm>
            <a:off x="2531292" y="1494366"/>
            <a:ext cx="121058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770">
                      <a:srgbClr val="505050"/>
                    </a:gs>
                    <a:gs pos="24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June 2015</a:t>
            </a:r>
          </a:p>
        </p:txBody>
      </p:sp>
      <p:sp>
        <p:nvSpPr>
          <p:cNvPr id="31" name="TextBox 30"/>
          <p:cNvSpPr txBox="1"/>
          <p:nvPr/>
        </p:nvSpPr>
        <p:spPr>
          <a:xfrm>
            <a:off x="4505444" y="1494366"/>
            <a:ext cx="115768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770">
                      <a:srgbClr val="505050"/>
                    </a:gs>
                    <a:gs pos="24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Nov 2015</a:t>
            </a:r>
          </a:p>
        </p:txBody>
      </p:sp>
      <p:sp>
        <p:nvSpPr>
          <p:cNvPr id="32" name="TextBox 31"/>
          <p:cNvSpPr txBox="1"/>
          <p:nvPr/>
        </p:nvSpPr>
        <p:spPr>
          <a:xfrm>
            <a:off x="6453149" y="1494366"/>
            <a:ext cx="115768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770">
                      <a:srgbClr val="505050"/>
                    </a:gs>
                    <a:gs pos="24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Nov 2015</a:t>
            </a:r>
          </a:p>
        </p:txBody>
      </p:sp>
      <p:sp>
        <p:nvSpPr>
          <p:cNvPr id="33" name="TextBox 32"/>
          <p:cNvSpPr txBox="1"/>
          <p:nvPr/>
        </p:nvSpPr>
        <p:spPr>
          <a:xfrm>
            <a:off x="8285439" y="1451530"/>
            <a:ext cx="138852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770">
                      <a:srgbClr val="505050"/>
                    </a:gs>
                    <a:gs pos="24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March 2016</a:t>
            </a:r>
          </a:p>
        </p:txBody>
      </p:sp>
      <p:sp>
        <p:nvSpPr>
          <p:cNvPr id="34" name="TextBox 33"/>
          <p:cNvSpPr txBox="1"/>
          <p:nvPr/>
        </p:nvSpPr>
        <p:spPr>
          <a:xfrm>
            <a:off x="10190663" y="1494366"/>
            <a:ext cx="147348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770">
                      <a:srgbClr val="505050"/>
                    </a:gs>
                    <a:gs pos="24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August 2016</a:t>
            </a:r>
          </a:p>
        </p:txBody>
      </p:sp>
      <p:sp>
        <p:nvSpPr>
          <p:cNvPr id="35" name="TextBox 34"/>
          <p:cNvSpPr txBox="1"/>
          <p:nvPr/>
        </p:nvSpPr>
        <p:spPr>
          <a:xfrm>
            <a:off x="1028859" y="2600572"/>
            <a:ext cx="1502433"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small" spc="0" normalizeH="0" baseline="0" noProof="0" dirty="0">
                <a:ln>
                  <a:noFill/>
                </a:ln>
                <a:gradFill>
                  <a:gsLst>
                    <a:gs pos="25664">
                      <a:srgbClr val="505050"/>
                    </a:gs>
                    <a:gs pos="7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PCF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Founding of Pivotal,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1</a:t>
            </a:r>
            <a:r>
              <a:rPr kumimoji="0" lang="en-US" sz="1400" b="0" i="0" u="none" strike="noStrike" kern="0" cap="none" spc="0" normalizeH="0" baseline="3000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st</a:t>
            </a: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 release of Pivotal Cloud Foundry</a:t>
            </a:r>
          </a:p>
        </p:txBody>
      </p:sp>
      <p:sp>
        <p:nvSpPr>
          <p:cNvPr id="36" name="TextBox 35"/>
          <p:cNvSpPr txBox="1"/>
          <p:nvPr/>
        </p:nvSpPr>
        <p:spPr>
          <a:xfrm>
            <a:off x="2976564" y="2600572"/>
            <a:ext cx="148907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small" spc="0" normalizeH="0" baseline="0" noProof="0" dirty="0">
                <a:ln>
                  <a:noFill/>
                </a:ln>
                <a:gradFill>
                  <a:gsLst>
                    <a:gs pos="25664">
                      <a:srgbClr val="505050"/>
                    </a:gs>
                    <a:gs pos="7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PCF 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Enable Windows stack for .NET support as BETA</a:t>
            </a:r>
          </a:p>
        </p:txBody>
      </p:sp>
      <p:sp>
        <p:nvSpPr>
          <p:cNvPr id="37" name="TextBox 36"/>
          <p:cNvSpPr txBox="1"/>
          <p:nvPr/>
        </p:nvSpPr>
        <p:spPr>
          <a:xfrm>
            <a:off x="4924267" y="2600572"/>
            <a:ext cx="1751170"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small" spc="0" normalizeH="0" baseline="0" noProof="0" dirty="0">
                <a:ln>
                  <a:noFill/>
                </a:ln>
                <a:gradFill>
                  <a:gsLst>
                    <a:gs pos="25664">
                      <a:srgbClr val="505050"/>
                    </a:gs>
                    <a:gs pos="7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PCF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GA for .NET on PCF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Open Source CF GA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Early access to MSFT Azure CPI via Pivotal for select customers</a:t>
            </a:r>
          </a:p>
        </p:txBody>
      </p:sp>
      <p:sp>
        <p:nvSpPr>
          <p:cNvPr id="38" name="TextBox 37"/>
          <p:cNvSpPr txBox="1"/>
          <p:nvPr/>
        </p:nvSpPr>
        <p:spPr>
          <a:xfrm>
            <a:off x="6871971" y="2600572"/>
            <a:ext cx="1708466"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small" spc="0" normalizeH="0" baseline="0" noProof="0" dirty="0">
                <a:ln>
                  <a:noFill/>
                </a:ln>
                <a:gradFill>
                  <a:gsLst>
                    <a:gs pos="25664">
                      <a:srgbClr val="505050"/>
                    </a:gs>
                    <a:gs pos="7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“PREVIEW” PCF on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PCF on Azure installation managed by Pivotal for free</a:t>
            </a:r>
          </a:p>
        </p:txBody>
      </p:sp>
      <p:sp>
        <p:nvSpPr>
          <p:cNvPr id="39" name="TextBox 38"/>
          <p:cNvSpPr txBox="1"/>
          <p:nvPr/>
        </p:nvSpPr>
        <p:spPr>
          <a:xfrm>
            <a:off x="8819675" y="2600572"/>
            <a:ext cx="174196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small" spc="0" normalizeH="0" baseline="0" noProof="0" dirty="0">
                <a:ln>
                  <a:noFill/>
                </a:ln>
                <a:gradFill>
                  <a:gsLst>
                    <a:gs pos="25664">
                      <a:srgbClr val="505050"/>
                    </a:gs>
                    <a:gs pos="7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“GAMMA”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Basic PCF deployable through Azure Marketplace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endParaRPr>
          </a:p>
        </p:txBody>
      </p:sp>
      <p:sp>
        <p:nvSpPr>
          <p:cNvPr id="40" name="TextBox 39"/>
          <p:cNvSpPr txBox="1"/>
          <p:nvPr/>
        </p:nvSpPr>
        <p:spPr>
          <a:xfrm>
            <a:off x="10767380" y="2600572"/>
            <a:ext cx="1396824" cy="30162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small" spc="0" normalizeH="0" baseline="0" noProof="0" dirty="0">
                <a:ln>
                  <a:noFill/>
                </a:ln>
                <a:gradFill>
                  <a:gsLst>
                    <a:gs pos="25664">
                      <a:srgbClr val="505050"/>
                    </a:gs>
                    <a:gs pos="7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PCF “GA” on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Azure Managed Disk, Application Gateway,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Operations Manager,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Service Brokers,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8761">
                      <a:srgbClr val="505050"/>
                    </a:gs>
                    <a:gs pos="61000">
                      <a:srgbClr val="505050"/>
                    </a:gs>
                  </a:gsLst>
                  <a:lin ang="5400000" scaled="0"/>
                </a:gradFill>
                <a:effectLst/>
                <a:uLnTx/>
                <a:uFillTx/>
                <a:latin typeface="Segoe UI"/>
                <a:ea typeface="+mn-ea"/>
                <a:cs typeface="Segoe UI" panose="020B0502040204020203" pitchFamily="34" charset="0"/>
              </a:rPr>
              <a:t>Windows Agent for BOSH</a:t>
            </a:r>
          </a:p>
        </p:txBody>
      </p:sp>
    </p:spTree>
    <p:extLst>
      <p:ext uri="{BB962C8B-B14F-4D97-AF65-F5344CB8AC3E}">
        <p14:creationId xmlns:p14="http://schemas.microsoft.com/office/powerpoint/2010/main" val="3103264699"/>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1" grpId="0"/>
      <p:bldP spid="32" grpId="0"/>
      <p:bldP spid="33" grpId="0"/>
      <p:bldP spid="34" grpId="0"/>
      <p:bldP spid="37" grpId="0"/>
      <p:bldP spid="38" grpId="0"/>
      <p:bldP spid="39"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a:t>支援繫結</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06649947"/>
              </p:ext>
            </p:extLst>
          </p:nvPr>
        </p:nvGraphicFramePr>
        <p:xfrm>
          <a:off x="1092250" y="1574415"/>
          <a:ext cx="10251976" cy="4080140"/>
        </p:xfrm>
        <a:graphic>
          <a:graphicData uri="http://schemas.openxmlformats.org/drawingml/2006/table">
            <a:tbl>
              <a:tblPr firstRow="1" bandRow="1">
                <a:tableStyleId>{5C22544A-7EE6-4342-B048-85BDC9FD1C3A}</a:tableStyleId>
              </a:tblPr>
              <a:tblGrid>
                <a:gridCol w="3186719">
                  <a:extLst>
                    <a:ext uri="{9D8B030D-6E8A-4147-A177-3AD203B41FA5}">
                      <a16:colId xmlns:a16="http://schemas.microsoft.com/office/drawing/2014/main" val="20000"/>
                    </a:ext>
                  </a:extLst>
                </a:gridCol>
                <a:gridCol w="3783715">
                  <a:extLst>
                    <a:ext uri="{9D8B030D-6E8A-4147-A177-3AD203B41FA5}">
                      <a16:colId xmlns:a16="http://schemas.microsoft.com/office/drawing/2014/main" val="20001"/>
                    </a:ext>
                  </a:extLst>
                </a:gridCol>
                <a:gridCol w="1222043">
                  <a:extLst>
                    <a:ext uri="{9D8B030D-6E8A-4147-A177-3AD203B41FA5}">
                      <a16:colId xmlns:a16="http://schemas.microsoft.com/office/drawing/2014/main" val="20002"/>
                    </a:ext>
                  </a:extLst>
                </a:gridCol>
                <a:gridCol w="922889">
                  <a:extLst>
                    <a:ext uri="{9D8B030D-6E8A-4147-A177-3AD203B41FA5}">
                      <a16:colId xmlns:a16="http://schemas.microsoft.com/office/drawing/2014/main" val="20003"/>
                    </a:ext>
                  </a:extLst>
                </a:gridCol>
                <a:gridCol w="1136610">
                  <a:extLst>
                    <a:ext uri="{9D8B030D-6E8A-4147-A177-3AD203B41FA5}">
                      <a16:colId xmlns:a16="http://schemas.microsoft.com/office/drawing/2014/main" val="20004"/>
                    </a:ext>
                  </a:extLst>
                </a:gridCol>
              </a:tblGrid>
              <a:tr h="408014">
                <a:tc>
                  <a:txBody>
                    <a:bodyPr/>
                    <a:lstStyle/>
                    <a:p>
                      <a:pPr algn="l"/>
                      <a:r>
                        <a:rPr lang="zh-TW" altLang="en-US" sz="2000" dirty="0">
                          <a:effectLst/>
                        </a:rPr>
                        <a:t>類型</a:t>
                      </a:r>
                      <a:endParaRPr lang="en-US" sz="2000" dirty="0">
                        <a:effectLst/>
                      </a:endParaRPr>
                    </a:p>
                  </a:txBody>
                  <a:tcPr marL="97146" marR="97146" marT="48573" marB="48573" anchor="ctr"/>
                </a:tc>
                <a:tc>
                  <a:txBody>
                    <a:bodyPr/>
                    <a:lstStyle/>
                    <a:p>
                      <a:pPr algn="l"/>
                      <a:r>
                        <a:rPr lang="zh-TW" altLang="en-US" sz="2000" dirty="0">
                          <a:effectLst/>
                        </a:rPr>
                        <a:t>服務</a:t>
                      </a:r>
                      <a:endParaRPr lang="en-US" sz="2000" dirty="0">
                        <a:effectLst/>
                      </a:endParaRPr>
                    </a:p>
                  </a:txBody>
                  <a:tcPr marL="97146" marR="97146" marT="48573" marB="48573" anchor="ctr"/>
                </a:tc>
                <a:tc>
                  <a:txBody>
                    <a:bodyPr/>
                    <a:lstStyle/>
                    <a:p>
                      <a:pPr algn="l"/>
                      <a:r>
                        <a:rPr lang="zh-TW" altLang="en-US" sz="2000" dirty="0">
                          <a:effectLst/>
                        </a:rPr>
                        <a:t>觸發器</a:t>
                      </a:r>
                      <a:endParaRPr lang="en-US" sz="2000" dirty="0">
                        <a:effectLst/>
                      </a:endParaRPr>
                    </a:p>
                  </a:txBody>
                  <a:tcPr marL="97146" marR="97146" marT="48573" marB="48573" anchor="ctr"/>
                </a:tc>
                <a:tc>
                  <a:txBody>
                    <a:bodyPr/>
                    <a:lstStyle/>
                    <a:p>
                      <a:pPr algn="l"/>
                      <a:r>
                        <a:rPr lang="zh-TW" altLang="en-US" sz="2000" dirty="0">
                          <a:effectLst/>
                        </a:rPr>
                        <a:t>輸入</a:t>
                      </a:r>
                      <a:endParaRPr lang="en-US" sz="2000" dirty="0">
                        <a:effectLst/>
                      </a:endParaRPr>
                    </a:p>
                  </a:txBody>
                  <a:tcPr marL="97146" marR="97146" marT="48573" marB="48573" anchor="ctr"/>
                </a:tc>
                <a:tc>
                  <a:txBody>
                    <a:bodyPr/>
                    <a:lstStyle/>
                    <a:p>
                      <a:pPr algn="l"/>
                      <a:r>
                        <a:rPr lang="zh-TW" altLang="en-US" sz="2000" dirty="0">
                          <a:effectLst/>
                        </a:rPr>
                        <a:t>輸出</a:t>
                      </a:r>
                      <a:endParaRPr lang="en-US" sz="2000" dirty="0">
                        <a:effectLst/>
                      </a:endParaRPr>
                    </a:p>
                  </a:txBody>
                  <a:tcPr marL="97146" marR="97146" marT="48573" marB="48573" anchor="ctr"/>
                </a:tc>
                <a:extLst>
                  <a:ext uri="{0D108BD9-81ED-4DB2-BD59-A6C34878D82A}">
                    <a16:rowId xmlns:a16="http://schemas.microsoft.com/office/drawing/2014/main" val="10000"/>
                  </a:ext>
                </a:extLst>
              </a:tr>
              <a:tr h="408014">
                <a:tc>
                  <a:txBody>
                    <a:bodyPr/>
                    <a:lstStyle/>
                    <a:p>
                      <a:r>
                        <a:rPr lang="en-US" sz="2000" dirty="0">
                          <a:effectLst/>
                        </a:rPr>
                        <a:t>Schedule</a:t>
                      </a:r>
                    </a:p>
                  </a:txBody>
                  <a:tcPr marL="97146" marR="97146" marT="48573" marB="48573" anchor="ctr"/>
                </a:tc>
                <a:tc>
                  <a:txBody>
                    <a:bodyPr/>
                    <a:lstStyle/>
                    <a:p>
                      <a:r>
                        <a:rPr lang="en-US" sz="2000">
                          <a:effectLst/>
                        </a:rPr>
                        <a:t>Azure Functions</a:t>
                      </a: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endParaRPr lang="en-US" sz="2000">
                        <a:effectLst/>
                      </a:endParaRPr>
                    </a:p>
                  </a:txBody>
                  <a:tcPr marL="97146" marR="97146" marT="48573" marB="48573" anchor="ctr"/>
                </a:tc>
                <a:extLst>
                  <a:ext uri="{0D108BD9-81ED-4DB2-BD59-A6C34878D82A}">
                    <a16:rowId xmlns:a16="http://schemas.microsoft.com/office/drawing/2014/main" val="10001"/>
                  </a:ext>
                </a:extLst>
              </a:tr>
              <a:tr h="408014">
                <a:tc>
                  <a:txBody>
                    <a:bodyPr/>
                    <a:lstStyle/>
                    <a:p>
                      <a:r>
                        <a:rPr lang="en-US" sz="2000" dirty="0">
                          <a:effectLst/>
                        </a:rPr>
                        <a:t>HTTP (REST or </a:t>
                      </a:r>
                      <a:r>
                        <a:rPr lang="en-US" sz="2000" dirty="0" err="1">
                          <a:effectLst/>
                        </a:rPr>
                        <a:t>WebHook</a:t>
                      </a:r>
                      <a:r>
                        <a:rPr lang="en-US" sz="2000" dirty="0">
                          <a:effectLst/>
                        </a:rPr>
                        <a:t>)</a:t>
                      </a:r>
                    </a:p>
                  </a:txBody>
                  <a:tcPr marL="97146" marR="97146" marT="48573" marB="48573" anchor="ctr"/>
                </a:tc>
                <a:tc>
                  <a:txBody>
                    <a:bodyPr/>
                    <a:lstStyle/>
                    <a:p>
                      <a:r>
                        <a:rPr lang="en-US" sz="2000">
                          <a:effectLst/>
                        </a:rPr>
                        <a:t>Azure Functions</a:t>
                      </a: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endParaRPr lang="en-US" sz="2000" dirty="0">
                        <a:effectLst/>
                      </a:endParaRP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02"/>
                  </a:ext>
                </a:extLst>
              </a:tr>
              <a:tr h="408014">
                <a:tc>
                  <a:txBody>
                    <a:bodyPr/>
                    <a:lstStyle/>
                    <a:p>
                      <a:r>
                        <a:rPr lang="en-US" sz="2000" dirty="0">
                          <a:effectLst/>
                        </a:rPr>
                        <a:t>Blob Storage</a:t>
                      </a:r>
                    </a:p>
                  </a:txBody>
                  <a:tcPr marL="97146" marR="97146" marT="48573" marB="48573" anchor="ctr"/>
                </a:tc>
                <a:tc>
                  <a:txBody>
                    <a:bodyPr/>
                    <a:lstStyle/>
                    <a:p>
                      <a:r>
                        <a:rPr lang="en-US" sz="2000" dirty="0">
                          <a:effectLst/>
                        </a:rPr>
                        <a:t>Azure Storage</a:t>
                      </a:r>
                    </a:p>
                  </a:txBody>
                  <a:tcPr marL="97146" marR="97146" marT="48573" marB="48573" anchor="ctr"/>
                </a:tc>
                <a:tc>
                  <a:txBody>
                    <a:bodyPr/>
                    <a:lstStyle/>
                    <a:p>
                      <a:pPr algn="ctr"/>
                      <a:r>
                        <a:rPr lang="en-US" sz="2000">
                          <a:effectLst/>
                        </a:rPr>
                        <a:t>✔</a:t>
                      </a: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r>
                        <a:rPr lang="en-US" sz="2000">
                          <a:effectLst/>
                        </a:rPr>
                        <a:t>✔</a:t>
                      </a:r>
                    </a:p>
                  </a:txBody>
                  <a:tcPr marL="97146" marR="97146" marT="48573" marB="48573" anchor="ctr"/>
                </a:tc>
                <a:extLst>
                  <a:ext uri="{0D108BD9-81ED-4DB2-BD59-A6C34878D82A}">
                    <a16:rowId xmlns:a16="http://schemas.microsoft.com/office/drawing/2014/main" val="10003"/>
                  </a:ext>
                </a:extLst>
              </a:tr>
              <a:tr h="408014">
                <a:tc>
                  <a:txBody>
                    <a:bodyPr/>
                    <a:lstStyle/>
                    <a:p>
                      <a:r>
                        <a:rPr lang="en-US" sz="2000">
                          <a:effectLst/>
                        </a:rPr>
                        <a:t>Queues</a:t>
                      </a:r>
                    </a:p>
                  </a:txBody>
                  <a:tcPr marL="97146" marR="97146" marT="48573" marB="48573" anchor="ctr"/>
                </a:tc>
                <a:tc>
                  <a:txBody>
                    <a:bodyPr/>
                    <a:lstStyle/>
                    <a:p>
                      <a:r>
                        <a:rPr lang="en-US" sz="2000" dirty="0">
                          <a:effectLst/>
                        </a:rPr>
                        <a:t>Azure Storage</a:t>
                      </a:r>
                    </a:p>
                  </a:txBody>
                  <a:tcPr marL="97146" marR="97146" marT="48573" marB="48573" anchor="ctr"/>
                </a:tc>
                <a:tc>
                  <a:txBody>
                    <a:bodyPr/>
                    <a:lstStyle/>
                    <a:p>
                      <a:pPr algn="ctr"/>
                      <a:r>
                        <a:rPr lang="en-US" sz="2000">
                          <a:effectLst/>
                        </a:rPr>
                        <a:t>✔</a:t>
                      </a:r>
                    </a:p>
                  </a:txBody>
                  <a:tcPr marL="97146" marR="97146" marT="48573" marB="48573" anchor="ctr"/>
                </a:tc>
                <a:tc>
                  <a:txBody>
                    <a:bodyPr/>
                    <a:lstStyle/>
                    <a:p>
                      <a:pPr algn="ctr"/>
                      <a:endParaRPr lang="en-US" sz="2000" dirty="0">
                        <a:effectLst/>
                      </a:endParaRPr>
                    </a:p>
                  </a:txBody>
                  <a:tcPr marL="97146" marR="97146" marT="48573" marB="48573" anchor="ctr"/>
                </a:tc>
                <a:tc>
                  <a:txBody>
                    <a:bodyPr/>
                    <a:lstStyle/>
                    <a:p>
                      <a:pPr algn="ctr"/>
                      <a:r>
                        <a:rPr lang="en-US" sz="2000">
                          <a:effectLst/>
                        </a:rPr>
                        <a:t>✔</a:t>
                      </a:r>
                    </a:p>
                  </a:txBody>
                  <a:tcPr marL="97146" marR="97146" marT="48573" marB="48573" anchor="ctr"/>
                </a:tc>
                <a:extLst>
                  <a:ext uri="{0D108BD9-81ED-4DB2-BD59-A6C34878D82A}">
                    <a16:rowId xmlns:a16="http://schemas.microsoft.com/office/drawing/2014/main" val="10004"/>
                  </a:ext>
                </a:extLst>
              </a:tr>
              <a:tr h="408014">
                <a:tc>
                  <a:txBody>
                    <a:bodyPr/>
                    <a:lstStyle/>
                    <a:p>
                      <a:r>
                        <a:rPr lang="en-US" sz="2000">
                          <a:effectLst/>
                        </a:rPr>
                        <a:t>Tables</a:t>
                      </a:r>
                    </a:p>
                  </a:txBody>
                  <a:tcPr marL="97146" marR="97146" marT="48573" marB="48573" anchor="ctr"/>
                </a:tc>
                <a:tc>
                  <a:txBody>
                    <a:bodyPr/>
                    <a:lstStyle/>
                    <a:p>
                      <a:r>
                        <a:rPr lang="en-US" sz="2000" dirty="0">
                          <a:effectLst/>
                        </a:rPr>
                        <a:t>Azure Storage</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r>
                        <a:rPr lang="en-US" sz="2000">
                          <a:effectLst/>
                        </a:rPr>
                        <a:t>✔</a:t>
                      </a:r>
                    </a:p>
                  </a:txBody>
                  <a:tcPr marL="97146" marR="97146" marT="48573" marB="48573" anchor="ctr"/>
                </a:tc>
                <a:extLst>
                  <a:ext uri="{0D108BD9-81ED-4DB2-BD59-A6C34878D82A}">
                    <a16:rowId xmlns:a16="http://schemas.microsoft.com/office/drawing/2014/main" val="10005"/>
                  </a:ext>
                </a:extLst>
              </a:tr>
              <a:tr h="408014">
                <a:tc>
                  <a:txBody>
                    <a:bodyPr/>
                    <a:lstStyle/>
                    <a:p>
                      <a:r>
                        <a:rPr lang="en-US" sz="2000">
                          <a:effectLst/>
                        </a:rPr>
                        <a:t>Tables</a:t>
                      </a:r>
                    </a:p>
                  </a:txBody>
                  <a:tcPr marL="97146" marR="97146" marT="48573" marB="48573" anchor="ctr"/>
                </a:tc>
                <a:tc>
                  <a:txBody>
                    <a:bodyPr/>
                    <a:lstStyle/>
                    <a:p>
                      <a:r>
                        <a:rPr lang="fr-FR" sz="2000" dirty="0">
                          <a:effectLst/>
                        </a:rPr>
                        <a:t>Azure Mobile Apps </a:t>
                      </a:r>
                      <a:r>
                        <a:rPr lang="fr-FR" sz="2000" dirty="0" err="1">
                          <a:effectLst/>
                        </a:rPr>
                        <a:t>Easy</a:t>
                      </a:r>
                      <a:r>
                        <a:rPr lang="fr-FR" sz="2000" dirty="0">
                          <a:effectLst/>
                        </a:rPr>
                        <a:t> Tables</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06"/>
                  </a:ext>
                </a:extLst>
              </a:tr>
              <a:tr h="408014">
                <a:tc>
                  <a:txBody>
                    <a:bodyPr/>
                    <a:lstStyle/>
                    <a:p>
                      <a:r>
                        <a:rPr lang="en-US" sz="2000">
                          <a:effectLst/>
                        </a:rPr>
                        <a:t>No-SQL DB</a:t>
                      </a:r>
                    </a:p>
                  </a:txBody>
                  <a:tcPr marL="97146" marR="97146" marT="48573" marB="48573" anchor="ctr"/>
                </a:tc>
                <a:tc>
                  <a:txBody>
                    <a:bodyPr/>
                    <a:lstStyle/>
                    <a:p>
                      <a:r>
                        <a:rPr lang="en-US" sz="2000" dirty="0">
                          <a:effectLst/>
                        </a:rPr>
                        <a:t>Azure </a:t>
                      </a:r>
                      <a:r>
                        <a:rPr lang="en-US" sz="2000" dirty="0" err="1">
                          <a:effectLst/>
                        </a:rPr>
                        <a:t>DocumentDB</a:t>
                      </a:r>
                      <a:endParaRPr lang="en-US" sz="2000" dirty="0">
                        <a:effectLst/>
                      </a:endParaRP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r>
                        <a:rPr lang="en-US" sz="2000">
                          <a:effectLst/>
                        </a:rPr>
                        <a:t>✔</a:t>
                      </a: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07"/>
                  </a:ext>
                </a:extLst>
              </a:tr>
              <a:tr h="408014">
                <a:tc>
                  <a:txBody>
                    <a:bodyPr/>
                    <a:lstStyle/>
                    <a:p>
                      <a:r>
                        <a:rPr lang="en-US" sz="2000">
                          <a:effectLst/>
                        </a:rPr>
                        <a:t>Streams</a:t>
                      </a:r>
                    </a:p>
                  </a:txBody>
                  <a:tcPr marL="97146" marR="97146" marT="48573" marB="48573" anchor="ctr"/>
                </a:tc>
                <a:tc>
                  <a:txBody>
                    <a:bodyPr/>
                    <a:lstStyle/>
                    <a:p>
                      <a:r>
                        <a:rPr lang="en-US" sz="2000" dirty="0">
                          <a:effectLst/>
                        </a:rPr>
                        <a:t>Azure Event Hubs</a:t>
                      </a:r>
                    </a:p>
                  </a:txBody>
                  <a:tcPr marL="97146" marR="97146" marT="48573" marB="48573" anchor="ctr"/>
                </a:tc>
                <a:tc>
                  <a:txBody>
                    <a:bodyPr/>
                    <a:lstStyle/>
                    <a:p>
                      <a:pPr algn="ctr"/>
                      <a:r>
                        <a:rPr lang="en-US" sz="2000" dirty="0">
                          <a:effectLst/>
                        </a:rPr>
                        <a:t>✔</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08"/>
                  </a:ext>
                </a:extLst>
              </a:tr>
              <a:tr h="408014">
                <a:tc>
                  <a:txBody>
                    <a:bodyPr/>
                    <a:lstStyle/>
                    <a:p>
                      <a:r>
                        <a:rPr lang="en-US" sz="2000" dirty="0">
                          <a:effectLst/>
                        </a:rPr>
                        <a:t>Push Notifications</a:t>
                      </a:r>
                    </a:p>
                  </a:txBody>
                  <a:tcPr marL="97146" marR="97146" marT="48573" marB="48573" anchor="ctr"/>
                </a:tc>
                <a:tc>
                  <a:txBody>
                    <a:bodyPr/>
                    <a:lstStyle/>
                    <a:p>
                      <a:r>
                        <a:rPr lang="en-US" sz="2000">
                          <a:effectLst/>
                        </a:rPr>
                        <a:t>Azure Notification Hubs</a:t>
                      </a:r>
                    </a:p>
                  </a:txBody>
                  <a:tcPr marL="97146" marR="97146" marT="48573" marB="48573" anchor="ctr"/>
                </a:tc>
                <a:tc>
                  <a:txBody>
                    <a:bodyPr/>
                    <a:lstStyle/>
                    <a:p>
                      <a:pPr algn="ctr"/>
                      <a:endParaRPr lang="en-US" sz="2000">
                        <a:effectLst/>
                      </a:endParaRPr>
                    </a:p>
                  </a:txBody>
                  <a:tcPr marL="97146" marR="97146" marT="48573" marB="48573" anchor="ctr"/>
                </a:tc>
                <a:tc>
                  <a:txBody>
                    <a:bodyPr/>
                    <a:lstStyle/>
                    <a:p>
                      <a:pPr algn="ctr"/>
                      <a:endParaRPr lang="en-US" sz="2000" dirty="0">
                        <a:effectLst/>
                      </a:endParaRPr>
                    </a:p>
                  </a:txBody>
                  <a:tcPr marL="97146" marR="97146" marT="48573" marB="48573" anchor="ctr"/>
                </a:tc>
                <a:tc>
                  <a:txBody>
                    <a:bodyPr/>
                    <a:lstStyle/>
                    <a:p>
                      <a:pPr algn="ctr"/>
                      <a:r>
                        <a:rPr lang="en-US" sz="2000" dirty="0">
                          <a:effectLst/>
                        </a:rPr>
                        <a:t>✔</a:t>
                      </a:r>
                    </a:p>
                  </a:txBody>
                  <a:tcPr marL="97146" marR="97146" marT="48573" marB="48573"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8351744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Foundry Support</a:t>
            </a:r>
          </a:p>
        </p:txBody>
      </p:sp>
      <p:sp>
        <p:nvSpPr>
          <p:cNvPr id="7" name="Rectangle 6"/>
          <p:cNvSpPr/>
          <p:nvPr/>
        </p:nvSpPr>
        <p:spPr bwMode="auto">
          <a:xfrm>
            <a:off x="274638" y="1851353"/>
            <a:ext cx="58978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Open Source CF</a:t>
            </a:r>
          </a:p>
        </p:txBody>
      </p:sp>
      <p:sp>
        <p:nvSpPr>
          <p:cNvPr id="8" name="Rectangle 7"/>
          <p:cNvSpPr/>
          <p:nvPr/>
        </p:nvSpPr>
        <p:spPr bwMode="auto">
          <a:xfrm>
            <a:off x="6219578" y="1851353"/>
            <a:ext cx="594360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Pivotal (PCF)</a:t>
            </a:r>
          </a:p>
        </p:txBody>
      </p:sp>
      <p:sp>
        <p:nvSpPr>
          <p:cNvPr id="9" name="TextBox 8"/>
          <p:cNvSpPr txBox="1"/>
          <p:nvPr/>
        </p:nvSpPr>
        <p:spPr>
          <a:xfrm>
            <a:off x="274638" y="2399972"/>
            <a:ext cx="589788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cs typeface="Segoe UI" pitchFamily="34" charset="0"/>
              </a:rPr>
              <a:t>CPI supported through standard Microsoft Support processes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cs typeface="Segoe UI" pitchFamily="34" charset="0"/>
              </a:rPr>
              <a:t>Open ticket through MSDN, </a:t>
            </a:r>
            <a:r>
              <a:rPr kumimoji="0" lang="en-US" sz="2400" b="0" i="0" u="none" strike="noStrike" kern="1200" cap="none" spc="0" normalizeH="0" baseline="0" noProof="0" dirty="0" err="1">
                <a:ln>
                  <a:noFill/>
                </a:ln>
                <a:solidFill>
                  <a:srgbClr val="505050"/>
                </a:solidFill>
                <a:effectLst/>
                <a:uLnTx/>
                <a:uFillTx/>
                <a:latin typeface="Segoe UI"/>
                <a:cs typeface="Segoe UI" pitchFamily="34" charset="0"/>
              </a:rPr>
              <a:t>etc</a:t>
            </a:r>
            <a:r>
              <a:rPr kumimoji="0" lang="en-US" sz="2400" b="0" i="0" u="none" strike="noStrike" kern="1200" cap="none" spc="0" normalizeH="0" baseline="0" noProof="0" dirty="0">
                <a:ln>
                  <a:noFill/>
                </a:ln>
                <a:solidFill>
                  <a:srgbClr val="505050"/>
                </a:solidFill>
                <a:effectLst/>
                <a:uLnTx/>
                <a:uFillTx/>
                <a:latin typeface="Segoe UI"/>
                <a:cs typeface="Segoe UI" pitchFamily="34"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cs typeface="Segoe UI" pitchFamily="34" charset="0"/>
              </a:rPr>
              <a:t>See </a:t>
            </a:r>
            <a:r>
              <a:rPr kumimoji="0" lang="en-US" sz="2400" b="0" i="0" u="none" strike="noStrike" kern="1200" cap="none" spc="0" normalizeH="0" baseline="0" noProof="0" dirty="0">
                <a:ln>
                  <a:noFill/>
                </a:ln>
                <a:solidFill>
                  <a:srgbClr val="505050"/>
                </a:solidFill>
                <a:effectLst/>
                <a:uLnTx/>
                <a:uFillTx/>
                <a:latin typeface="Segoe UI"/>
                <a:cs typeface="Segoe UI" pitchFamily="34" charset="0"/>
                <a:hlinkClick r:id="rId3"/>
              </a:rPr>
              <a:t>blog</a:t>
            </a:r>
            <a:r>
              <a:rPr kumimoji="0" lang="en-US" sz="2400" b="0" i="0" u="none" strike="noStrike" kern="1200" cap="none" spc="0" normalizeH="0" baseline="0" noProof="0" dirty="0">
                <a:ln>
                  <a:noFill/>
                </a:ln>
                <a:solidFill>
                  <a:srgbClr val="505050"/>
                </a:solidFill>
                <a:effectLst/>
                <a:uLnTx/>
                <a:uFillTx/>
                <a:latin typeface="Segoe UI"/>
                <a:cs typeface="Segoe UI" pitchFamily="34" charset="0"/>
              </a:rPr>
              <a:t> for GA guidance on deployment</a:t>
            </a:r>
          </a:p>
        </p:txBody>
      </p:sp>
      <p:sp>
        <p:nvSpPr>
          <p:cNvPr id="10" name="TextBox 9"/>
          <p:cNvSpPr txBox="1"/>
          <p:nvPr/>
        </p:nvSpPr>
        <p:spPr>
          <a:xfrm>
            <a:off x="6219578" y="2399972"/>
            <a:ext cx="594226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cs typeface="Segoe UI" pitchFamily="34" charset="0"/>
              </a:rPr>
              <a:t>Pivotal licenses provide support for Cloud Foundry</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cs typeface="Segoe UI" pitchFamily="34" charset="0"/>
              </a:rPr>
              <a:t>Pivotal requires customers to have a support contract with their IaaS provider</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cs typeface="Segoe UI" pitchFamily="34" charset="0"/>
              </a:rPr>
              <a:t>Pivotal assistance required for deployment during “Preview” phase</a:t>
            </a:r>
          </a:p>
        </p:txBody>
      </p:sp>
    </p:spTree>
    <p:extLst>
      <p:ext uri="{BB962C8B-B14F-4D97-AF65-F5344CB8AC3E}">
        <p14:creationId xmlns:p14="http://schemas.microsoft.com/office/powerpoint/2010/main" val="1628015536"/>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10712"/>
          </a:xfrm>
        </p:spPr>
        <p:txBody>
          <a:bodyPr/>
          <a:lstStyle/>
          <a:p>
            <a:r>
              <a:rPr lang="en-US" sz="3200" dirty="0"/>
              <a:t>Virtual Machine Scale Sets: </a:t>
            </a:r>
            <a:br>
              <a:rPr lang="en-US" sz="3200" dirty="0"/>
            </a:br>
            <a:r>
              <a:rPr lang="en-US" sz="2800" u="sng" dirty="0">
                <a:hlinkClick r:id="rId2"/>
              </a:rPr>
              <a:t>https://azure.microsoft.com/en-us/services/virtual-machine-scale-sets/</a:t>
            </a:r>
            <a:endParaRPr lang="en-US" sz="2800" dirty="0"/>
          </a:p>
          <a:p>
            <a:r>
              <a:rPr lang="en-US" sz="3200" dirty="0"/>
              <a:t>VMSS docs: </a:t>
            </a:r>
            <a:br>
              <a:rPr lang="en-US" sz="3200" dirty="0"/>
            </a:br>
            <a:r>
              <a:rPr lang="en-US" sz="2400" dirty="0">
                <a:hlinkClick r:id="rId3"/>
              </a:rPr>
              <a:t>https://azure.microsoft.com/en-us/documentation/services/virtual-machine-scale-sets</a:t>
            </a:r>
            <a:r>
              <a:rPr lang="en-US" sz="2400" dirty="0"/>
              <a:t> </a:t>
            </a:r>
            <a:endParaRPr lang="en-US" sz="3200" dirty="0"/>
          </a:p>
          <a:p>
            <a:pPr fontAlgn="base"/>
            <a:r>
              <a:rPr lang="en-US" sz="3600" dirty="0" err="1"/>
              <a:t>Webhook</a:t>
            </a:r>
            <a:r>
              <a:rPr lang="en-US" sz="3600" dirty="0"/>
              <a:t> for Alerts: </a:t>
            </a:r>
            <a:br>
              <a:rPr lang="en-US" sz="3600" dirty="0"/>
            </a:br>
            <a:r>
              <a:rPr lang="en-US" sz="2800" dirty="0">
                <a:hlinkClick r:id="rId4"/>
              </a:rPr>
              <a:t>https://azure.microsoft.com/en-us/blog/webhooks-for-azure-alerts/</a:t>
            </a:r>
            <a:r>
              <a:rPr lang="en-US" sz="2800" dirty="0"/>
              <a:t> ​</a:t>
            </a:r>
          </a:p>
          <a:p>
            <a:pPr fontAlgn="base"/>
            <a:r>
              <a:rPr lang="en-US" sz="3600" dirty="0"/>
              <a:t>Azure Alerts &amp; </a:t>
            </a:r>
            <a:r>
              <a:rPr lang="en-US" sz="3600" dirty="0" err="1"/>
              <a:t>PagerDuty</a:t>
            </a:r>
            <a:r>
              <a:rPr lang="en-US" sz="3600" dirty="0"/>
              <a:t> Integration: </a:t>
            </a:r>
            <a:r>
              <a:rPr lang="en-US" sz="3200" u="sng" dirty="0">
                <a:hlinkClick r:id="rId5"/>
              </a:rPr>
              <a:t>https://www.pagerduty.com/docs/guides/azure-integration-guide/</a:t>
            </a:r>
            <a:endParaRPr lang="en-US" sz="2400" dirty="0"/>
          </a:p>
          <a:p>
            <a:r>
              <a:rPr lang="en-US" sz="3200" dirty="0"/>
              <a:t>Cloud Foundry: </a:t>
            </a:r>
            <a:br>
              <a:rPr lang="en-US" sz="3200" dirty="0"/>
            </a:br>
            <a:r>
              <a:rPr lang="en-US" sz="2800" dirty="0">
                <a:hlinkClick r:id="rId6"/>
              </a:rPr>
              <a:t>https://github.com/cloudfoundry-incubator/bosh-azure-cpi-release</a:t>
            </a:r>
            <a:r>
              <a:rPr lang="en-US" sz="2800" dirty="0"/>
              <a:t> </a:t>
            </a:r>
          </a:p>
          <a:p>
            <a:endParaRPr lang="en-US" sz="3200" dirty="0"/>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37071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2"/>
            <a:ext cx="11885514" cy="2178545"/>
          </a:xfrm>
        </p:spPr>
        <p:txBody>
          <a:bodyPr/>
          <a:lstStyle/>
          <a:p>
            <a:r>
              <a:rPr lang="zh-TW" altLang="en-US" dirty="0"/>
              <a:t>使用 </a:t>
            </a:r>
            <a:r>
              <a:rPr lang="en-US" altLang="zh-TW" dirty="0"/>
              <a:t>App Service </a:t>
            </a:r>
            <a:r>
              <a:rPr lang="zh-TW" altLang="en-US" dirty="0"/>
              <a:t>建立具延展力的應用程式</a:t>
            </a:r>
            <a:endParaRPr lang="en-US" dirty="0"/>
          </a:p>
        </p:txBody>
      </p:sp>
    </p:spTree>
    <p:extLst>
      <p:ext uri="{BB962C8B-B14F-4D97-AF65-F5344CB8AC3E}">
        <p14:creationId xmlns:p14="http://schemas.microsoft.com/office/powerpoint/2010/main" val="2542095984"/>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Accent Color Transition Slides">
  <a:themeElements>
    <a:clrScheme name="MGX">
      <a:dk1>
        <a:srgbClr val="000000"/>
      </a:dk1>
      <a:lt1>
        <a:srgbClr val="FFFFFF"/>
      </a:lt1>
      <a:dk2>
        <a:srgbClr val="0072C6"/>
      </a:dk2>
      <a:lt2>
        <a:srgbClr val="E6E6E6"/>
      </a:lt2>
      <a:accent1>
        <a:srgbClr val="0072C6"/>
      </a:accent1>
      <a:accent2>
        <a:srgbClr val="BAD80A"/>
      </a:accent2>
      <a:accent3>
        <a:srgbClr val="FF8C00"/>
      </a:accent3>
      <a:accent4>
        <a:srgbClr val="68217A"/>
      </a:accent4>
      <a:accent5>
        <a:srgbClr val="00BCF2"/>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Chris Anderson</External_x0020_Speaker>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B858</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8ff673fc-3231-4e3a-893b-6d7f7cd32766"/>
    <ds:schemaRef ds:uri="http://schemas.microsoft.com/sharepoint/v3"/>
    <ds:schemaRef ds:uri="http://schemas.microsoft.com/office/infopath/2007/PartnerControls"/>
    <ds:schemaRef ds:uri="http://purl.org/dc/terms/"/>
    <ds:schemaRef ds:uri="01c77077-aee4-4b5f-bd4e-9cd40a6fff2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90</TotalTime>
  <Words>4821</Words>
  <Application>Microsoft Office PowerPoint</Application>
  <PresentationFormat>自訂</PresentationFormat>
  <Paragraphs>919</Paragraphs>
  <Slides>81</Slides>
  <Notes>44</Notes>
  <HiddenSlides>0</HiddenSlides>
  <MMClips>0</MMClips>
  <ScaleCrop>false</ScaleCrop>
  <HeadingPairs>
    <vt:vector size="8" baseType="variant">
      <vt:variant>
        <vt:lpstr>使用字型</vt:lpstr>
      </vt:variant>
      <vt:variant>
        <vt:i4>11</vt:i4>
      </vt:variant>
      <vt:variant>
        <vt:lpstr>佈景主題</vt:lpstr>
      </vt:variant>
      <vt:variant>
        <vt:i4>5</vt:i4>
      </vt:variant>
      <vt:variant>
        <vt:lpstr>內嵌 OLE 伺服程式</vt:lpstr>
      </vt:variant>
      <vt:variant>
        <vt:i4>1</vt:i4>
      </vt:variant>
      <vt:variant>
        <vt:lpstr>投影片標題</vt:lpstr>
      </vt:variant>
      <vt:variant>
        <vt:i4>81</vt:i4>
      </vt:variant>
    </vt:vector>
  </HeadingPairs>
  <TitlesOfParts>
    <vt:vector size="98" baseType="lpstr">
      <vt:lpstr>MS PGothic</vt:lpstr>
      <vt:lpstr>新細明體</vt:lpstr>
      <vt:lpstr>Arial</vt:lpstr>
      <vt:lpstr>Calibri</vt:lpstr>
      <vt:lpstr>Consolas</vt:lpstr>
      <vt:lpstr>Segoe UI</vt:lpstr>
      <vt:lpstr>Segoe UI Light</vt:lpstr>
      <vt:lpstr>Segoe UI Semibold</vt:lpstr>
      <vt:lpstr>Segoe UI Semilight</vt:lpstr>
      <vt:lpstr>Times New Roman</vt:lpstr>
      <vt:lpstr>Wingdings</vt:lpstr>
      <vt:lpstr>5-30721_Build_2016_Template_Light</vt:lpstr>
      <vt:lpstr>5-30721_Build_2016_Template_Dark</vt:lpstr>
      <vt:lpstr>1_5-30721_Build_2016_Template_Light</vt:lpstr>
      <vt:lpstr>1_BUILD CHARCOAL BACKGROUND</vt:lpstr>
      <vt:lpstr>Accent Color Transition Slides</vt:lpstr>
      <vt:lpstr>Image</vt:lpstr>
      <vt:lpstr>Azure PaaS / IaaS  的演進 @ Build 2016</vt:lpstr>
      <vt:lpstr>Agenda</vt:lpstr>
      <vt:lpstr>Azure Functions</vt:lpstr>
      <vt:lpstr>Azure Functions 是什麼</vt:lpstr>
      <vt:lpstr>新浮水印要求 由儲存取得影像 套用浮水印 儲存新影像到儲存</vt:lpstr>
      <vt:lpstr>新浮水印要求 由儲存取得影像 套用浮水印 儲存新影像到儲存</vt:lpstr>
      <vt:lpstr>支援程式語言</vt:lpstr>
      <vt:lpstr>支援繫結</vt:lpstr>
      <vt:lpstr>使用 App Service 建立具延展力的應用程式</vt:lpstr>
      <vt:lpstr>PowerPoint 簡報</vt:lpstr>
      <vt:lpstr>建置於 App Service</vt:lpstr>
      <vt:lpstr>於App Service擴展</vt:lpstr>
      <vt:lpstr>建置於擴展</vt:lpstr>
      <vt:lpstr>Serverless</vt:lpstr>
      <vt:lpstr>案例 0 的非動態運算</vt:lpstr>
      <vt:lpstr>案例 0 的動態運算</vt:lpstr>
      <vt:lpstr>0 對多的動態運算</vt:lpstr>
      <vt:lpstr>動態代管計畫 (Dynamic Hosting Plan)</vt:lpstr>
      <vt:lpstr>Azure Functions 架構</vt:lpstr>
      <vt:lpstr>Azure Functions 是開源專案</vt:lpstr>
      <vt:lpstr>即將到來的里程碑</vt:lpstr>
      <vt:lpstr>Service Fabric</vt:lpstr>
      <vt:lpstr>微服務當道</vt:lpstr>
      <vt:lpstr>PowerPoint 簡報</vt:lpstr>
      <vt:lpstr>PowerPoint 簡報</vt:lpstr>
      <vt:lpstr>PowerPoint 簡報</vt:lpstr>
      <vt:lpstr>Service Fabric 叢集 </vt:lpstr>
      <vt:lpstr>PowerPoint 簡報</vt:lpstr>
      <vt:lpstr>Action App in Azure</vt:lpstr>
      <vt:lpstr>Service Fabric 平台能力</vt:lpstr>
      <vt:lpstr>網站可執行檔與 Docker 容器 ServiceManifest.xml</vt:lpstr>
      <vt:lpstr>Service Fabric 平台能力</vt:lpstr>
      <vt:lpstr>狀態架構: 傳統與 Service Fabric</vt:lpstr>
      <vt:lpstr>Service Fabric Platform Capabilities</vt:lpstr>
      <vt:lpstr>有狀態競標服務</vt:lpstr>
      <vt:lpstr>PowerPoint 簡報</vt:lpstr>
      <vt:lpstr>PowerPoint 簡報</vt:lpstr>
      <vt:lpstr>PowerPoint 簡報</vt:lpstr>
      <vt:lpstr>Ultra Massively Multiplayer Game</vt:lpstr>
      <vt:lpstr>Born in the cloud </vt:lpstr>
      <vt:lpstr>High Performance</vt:lpstr>
      <vt:lpstr>PowerPoint 簡報</vt:lpstr>
      <vt:lpstr>Azure Functions</vt:lpstr>
      <vt:lpstr>The Azure Application Platform</vt:lpstr>
      <vt:lpstr>PowerPoint 簡報</vt:lpstr>
      <vt:lpstr>虛擬機器擴展集 GA</vt:lpstr>
      <vt:lpstr>雲端可擴展模式</vt:lpstr>
      <vt:lpstr>Azure 資源管理員內的 VM Scale Set</vt:lpstr>
      <vt:lpstr>VM Scale Sets</vt:lpstr>
      <vt:lpstr>應用開發</vt:lpstr>
      <vt:lpstr>Using Visual Studio</vt:lpstr>
      <vt:lpstr>受管理的函式庫 / 命令列工具</vt:lpstr>
      <vt:lpstr>產生 REST 呼叫</vt:lpstr>
      <vt:lpstr>使用 VMSS 來發展開放的 PaaS 基礎建設</vt:lpstr>
      <vt:lpstr>管理擴展</vt:lpstr>
      <vt:lpstr>VMSS 作為擴展單元- 例子: Azure Batch</vt:lpstr>
      <vt:lpstr>VM Scale Sets 的 AutoScale</vt:lpstr>
      <vt:lpstr>Alerts &amp; Autoscale notifications with PagerDuty</vt:lpstr>
      <vt:lpstr>管理更新</vt:lpstr>
      <vt:lpstr>應用程式部署</vt:lpstr>
      <vt:lpstr>Azure Spinnaker : 工具鏈 </vt:lpstr>
      <vt:lpstr>Azure Spinnaker : 不變性</vt:lpstr>
      <vt:lpstr>Azure Spinnaker: What’s next?</vt:lpstr>
      <vt:lpstr>Cloud Foundry on Azure :  完全整合的 Azure Open Source PaaS 平台  </vt:lpstr>
      <vt:lpstr>Overview</vt:lpstr>
      <vt:lpstr>Cloud Foundry</vt:lpstr>
      <vt:lpstr>Cloud Foundry on Azure : Overview</vt:lpstr>
      <vt:lpstr>PowerPoint 簡報</vt:lpstr>
      <vt:lpstr>Azure Cloud Foundry Goals</vt:lpstr>
      <vt:lpstr>Cloud Foundry on Azure</vt:lpstr>
      <vt:lpstr>Pivotal Cloud Foundry on Azure :  </vt:lpstr>
      <vt:lpstr>Pivotal Cloud Foundry on Azure </vt:lpstr>
      <vt:lpstr>PowerPoint 簡報</vt:lpstr>
      <vt:lpstr>Cloud Foundry  + Azure Services</vt:lpstr>
      <vt:lpstr>Cloud Foundry Service Brokers</vt:lpstr>
      <vt:lpstr>Demo app : Azure Storage Service Broker &amp; Azure Storage consumer</vt:lpstr>
      <vt:lpstr>Contributing Code :</vt:lpstr>
      <vt:lpstr>Cloud Foundry-Azure Integration – Asks from customers</vt:lpstr>
      <vt:lpstr>PCF on Azure Roadmap</vt:lpstr>
      <vt:lpstr>Cloud Foundry Support</vt:lpstr>
      <vt:lpstr>Call to Action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NEW Options for PaaS Development</dc:title>
  <dc:subject>&lt;Speech title here&gt;</dc:subject>
  <dc:creator>Shows</dc:creator>
  <cp:keywords>Microsoft Build 2016</cp:keywords>
  <dc:description>Template: Mitchell Derrey, Silver Fox Productions
Formatting: 
Audience Type:</dc:description>
  <cp:lastModifiedBy>小朱...</cp:lastModifiedBy>
  <cp:revision>17</cp:revision>
  <dcterms:created xsi:type="dcterms:W3CDTF">2016-03-31T16:33:10Z</dcterms:created>
  <dcterms:modified xsi:type="dcterms:W3CDTF">2016-05-06T06:39:05Z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